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15" r:id="rId2"/>
    <p:sldId id="661" r:id="rId3"/>
    <p:sldId id="317" r:id="rId4"/>
    <p:sldId id="647" r:id="rId5"/>
    <p:sldId id="664" r:id="rId6"/>
    <p:sldId id="657" r:id="rId7"/>
    <p:sldId id="320" r:id="rId8"/>
    <p:sldId id="662" r:id="rId9"/>
    <p:sldId id="659" r:id="rId10"/>
    <p:sldId id="663" r:id="rId11"/>
    <p:sldId id="665" r:id="rId12"/>
    <p:sldId id="638" r:id="rId13"/>
    <p:sldId id="658" r:id="rId14"/>
    <p:sldId id="671" r:id="rId15"/>
    <p:sldId id="668" r:id="rId16"/>
    <p:sldId id="461" r:id="rId17"/>
    <p:sldId id="578" r:id="rId18"/>
    <p:sldId id="669" r:id="rId19"/>
    <p:sldId id="666" r:id="rId20"/>
    <p:sldId id="650" r:id="rId21"/>
    <p:sldId id="652" r:id="rId22"/>
    <p:sldId id="653" r:id="rId23"/>
    <p:sldId id="654" r:id="rId24"/>
    <p:sldId id="655" r:id="rId25"/>
    <p:sldId id="667" r:id="rId26"/>
    <p:sldId id="656" r:id="rId27"/>
    <p:sldId id="580" r:id="rId28"/>
    <p:sldId id="582" r:id="rId29"/>
    <p:sldId id="670" r:id="rId30"/>
    <p:sldId id="648" r:id="rId31"/>
    <p:sldId id="583" r:id="rId32"/>
    <p:sldId id="515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66"/>
    <a:srgbClr val="0A0278"/>
    <a:srgbClr val="0000FF"/>
    <a:srgbClr val="960000"/>
    <a:srgbClr val="0066FF"/>
    <a:srgbClr val="009900"/>
    <a:srgbClr val="CC0099"/>
    <a:srgbClr val="0AFAF4"/>
    <a:srgbClr val="990099"/>
    <a:srgbClr val="CC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3" autoAdjust="0"/>
    <p:restoredTop sz="94660"/>
  </p:normalViewPr>
  <p:slideViewPr>
    <p:cSldViewPr>
      <p:cViewPr>
        <p:scale>
          <a:sx n="53" d="100"/>
          <a:sy n="53" d="100"/>
        </p:scale>
        <p:origin x="-1992" y="-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DC719C7-EE37-417F-BD49-9A8F2E9298B7}" type="datetimeFigureOut">
              <a:rPr lang="ru-RU"/>
              <a:pPr>
                <a:defRPr/>
              </a:pPr>
              <a:t>12.03.2015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EEBF3A6-E2B3-4342-9EE8-6ECA6C6074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65978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EBF3A6-E2B3-4342-9EE8-6ECA6C607420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3079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96C0E-A4D6-4DBD-A774-A2D5362EC23E}" type="datetimeFigureOut">
              <a:rPr lang="ru-RU"/>
              <a:pPr>
                <a:defRPr/>
              </a:pPr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E409-15C6-436C-8939-DBFB1B1FC6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BBD7A-9453-4981-A773-082530A69CF2}" type="datetimeFigureOut">
              <a:rPr lang="ru-RU"/>
              <a:pPr>
                <a:defRPr/>
              </a:pPr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641C5-901B-4ABC-9E96-51BD10C16E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BB2D2-DC37-4E8C-A13E-A69AFF8ED4EE}" type="datetimeFigureOut">
              <a:rPr lang="ru-RU"/>
              <a:pPr>
                <a:defRPr/>
              </a:pPr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8A108-3ED7-4D13-9B09-3C2844CB9D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1_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DD590-5848-48EC-BE43-7DBC122EA9AF}" type="datetimeFigureOut">
              <a:rPr lang="ru-RU"/>
              <a:pPr>
                <a:defRPr/>
              </a:pPr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1077C-D51A-4C04-8343-F0D4747358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3D841-0357-4A6D-A319-33584DF49336}" type="datetimeFigureOut">
              <a:rPr lang="ru-RU"/>
              <a:pPr>
                <a:defRPr/>
              </a:pPr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AE054-D6BA-43D0-95DF-D119499F6C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17E56-2AF3-4F85-BD8D-9E1ABBD7D3C7}" type="datetimeFigureOut">
              <a:rPr lang="ru-RU"/>
              <a:pPr>
                <a:defRPr/>
              </a:pPr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A1B85-58A0-4A1F-BD46-5FCD6FBC45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44CAD-EC94-4F27-90C2-B3FD90DEE7DD}" type="datetimeFigureOut">
              <a:rPr lang="ru-RU"/>
              <a:pPr>
                <a:defRPr/>
              </a:pPr>
              <a:t>12.03.2015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4FEF5-5DCF-4F30-AD16-3CF9F74CF0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7FDE3-6CCB-4364-9108-39E6A2D48CAE}" type="datetimeFigureOut">
              <a:rPr lang="ru-RU"/>
              <a:pPr>
                <a:defRPr/>
              </a:pPr>
              <a:t>12.03.2015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E5420-E166-4A9F-9C9D-DC2D7E5DBF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1ACB7-E281-4B2F-A2CA-670EAB696AC5}" type="datetimeFigureOut">
              <a:rPr lang="ru-RU"/>
              <a:pPr>
                <a:defRPr/>
              </a:pPr>
              <a:t>12.03.2015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86FA3-5501-46CB-81D6-752E0C7C5C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73B48-F430-4EB7-AB55-4CB1BBE61A12}" type="datetimeFigureOut">
              <a:rPr lang="ru-RU"/>
              <a:pPr>
                <a:defRPr/>
              </a:pPr>
              <a:t>12.03.2015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B90F6-3B29-4319-8135-2E19F36FBE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BFF18-FFC4-467C-969B-9C4B4786BC1B}" type="datetimeFigureOut">
              <a:rPr lang="ru-RU"/>
              <a:pPr>
                <a:defRPr/>
              </a:pPr>
              <a:t>12.03.2015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C0859-3E38-4A2F-A920-8157628D5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229E5-F11C-4501-9697-C0C3E73B5286}" type="datetimeFigureOut">
              <a:rPr lang="ru-RU"/>
              <a:pPr>
                <a:defRPr/>
              </a:pPr>
              <a:t>12.03.2015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42C13-B977-447D-8A8D-CB163BB0C9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37C362-A37E-4C41-8881-5E0EE07EAF6D}" type="datetimeFigureOut">
              <a:rPr lang="ru-RU"/>
              <a:pPr>
                <a:defRPr/>
              </a:pPr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281B12D-B365-4D14-B604-E730D78BC8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2" Type="http://schemas.openxmlformats.org/officeDocument/2006/relationships/hyperlink" Target="http://www.vgf.ru/pedagogu/Webinars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.jpeg"/><Relationship Id="rId7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Содержимое 2"/>
          <p:cNvSpPr>
            <a:spLocks noGrp="1"/>
          </p:cNvSpPr>
          <p:nvPr>
            <p:ph idx="1"/>
          </p:nvPr>
        </p:nvSpPr>
        <p:spPr>
          <a:xfrm>
            <a:off x="9603" y="1805655"/>
            <a:ext cx="9134530" cy="2736304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4400" b="1" i="1" dirty="0" smtClean="0">
                <a:solidFill>
                  <a:srgbClr val="0A0278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4400" b="1" i="1" dirty="0" smtClean="0">
                <a:solidFill>
                  <a:srgbClr val="0A02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Приоритеты     деятельности методической службы Шахтёрской ОШ </a:t>
            </a:r>
            <a:r>
              <a:rPr lang="uk-UA" sz="4400" b="1" i="1" dirty="0" smtClean="0">
                <a:solidFill>
                  <a:srgbClr val="0A02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І-ІІІ </a:t>
            </a:r>
            <a:r>
              <a:rPr lang="ru-RU" sz="4400" b="1" i="1" dirty="0" smtClean="0">
                <a:solidFill>
                  <a:srgbClr val="0A02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ступеней №2</a:t>
            </a:r>
          </a:p>
        </p:txBody>
      </p:sp>
      <p:grpSp>
        <p:nvGrpSpPr>
          <p:cNvPr id="17410" name="Group 4"/>
          <p:cNvGrpSpPr>
            <a:grpSpLocks/>
          </p:cNvGrpSpPr>
          <p:nvPr/>
        </p:nvGrpSpPr>
        <p:grpSpPr bwMode="auto">
          <a:xfrm>
            <a:off x="0" y="750"/>
            <a:ext cx="4214810" cy="2786058"/>
            <a:chOff x="1341" y="1134"/>
            <a:chExt cx="3000" cy="2160"/>
          </a:xfrm>
        </p:grpSpPr>
        <p:pic>
          <p:nvPicPr>
            <p:cNvPr id="17411" name="Header_Image2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1" y="1134"/>
              <a:ext cx="30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2" name="Image1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41" y="1854"/>
              <a:ext cx="300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4148" y="395718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(О ключевых направлениях работы в 2015 году)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91012" y="4869160"/>
            <a:ext cx="4057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Подготовила </a:t>
            </a:r>
            <a:br>
              <a:rPr lang="ru-RU" b="1" i="1" dirty="0" smtClean="0"/>
            </a:br>
            <a:r>
              <a:rPr lang="ru-RU" b="1" i="1" dirty="0" err="1" smtClean="0"/>
              <a:t>Слоквина</a:t>
            </a:r>
            <a:r>
              <a:rPr lang="ru-RU" b="1" i="1" dirty="0" smtClean="0"/>
              <a:t> Е.А.,</a:t>
            </a:r>
            <a:br>
              <a:rPr lang="ru-RU" b="1" i="1" dirty="0" smtClean="0"/>
            </a:br>
            <a:r>
              <a:rPr lang="ru-RU" b="1" i="1" dirty="0" smtClean="0"/>
              <a:t>заместитель директора по УВР</a:t>
            </a:r>
            <a:endParaRPr lang="ru-RU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245825" y="692696"/>
            <a:ext cx="4901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</a:rPr>
              <a:t>Однажды ученик спросил у Мастера</a:t>
            </a:r>
            <a:r>
              <a:rPr lang="ru-RU" sz="1600" b="1" i="1" dirty="0" smtClean="0">
                <a:solidFill>
                  <a:schemeClr val="bg1"/>
                </a:solidFill>
              </a:rPr>
              <a:t>:</a:t>
            </a:r>
            <a:endParaRPr lang="ru-RU" sz="1600" b="1" i="1" dirty="0">
              <a:solidFill>
                <a:schemeClr val="bg1"/>
              </a:solidFill>
            </a:endParaRPr>
          </a:p>
          <a:p>
            <a:r>
              <a:rPr lang="ru-RU" sz="1600" b="1" i="1" dirty="0">
                <a:solidFill>
                  <a:schemeClr val="bg1"/>
                </a:solidFill>
              </a:rPr>
              <a:t>— Долго ли ждать перемен к лучшему</a:t>
            </a:r>
            <a:r>
              <a:rPr lang="ru-RU" sz="1600" b="1" i="1" dirty="0" smtClean="0">
                <a:solidFill>
                  <a:schemeClr val="bg1"/>
                </a:solidFill>
              </a:rPr>
              <a:t>? </a:t>
            </a:r>
            <a:endParaRPr lang="ru-RU" sz="1600" b="1" i="1" dirty="0">
              <a:solidFill>
                <a:schemeClr val="bg1"/>
              </a:solidFill>
            </a:endParaRPr>
          </a:p>
          <a:p>
            <a:r>
              <a:rPr lang="ru-RU" sz="1600" b="1" i="1" dirty="0">
                <a:solidFill>
                  <a:schemeClr val="bg1"/>
                </a:solidFill>
              </a:rPr>
              <a:t>— Если ждать, то долго! - ответил Мастер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912768" cy="1143000"/>
          </a:xfrm>
        </p:spPr>
        <p:txBody>
          <a:bodyPr/>
          <a:lstStyle/>
          <a:p>
            <a:pPr marL="342900" indent="-342900" eaLnBrk="1" fontAlgn="auto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4300" b="1" cap="small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Учебно-методические объединения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61107979"/>
              </p:ext>
            </p:extLst>
          </p:nvPr>
        </p:nvGraphicFramePr>
        <p:xfrm>
          <a:off x="179512" y="980728"/>
          <a:ext cx="8784976" cy="5567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5576"/>
                <a:gridCol w="4429400"/>
              </a:tblGrid>
              <a:tr h="423476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Название УМО</a:t>
                      </a:r>
                      <a:endParaRPr lang="ru-RU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Предметы</a:t>
                      </a:r>
                      <a:endParaRPr lang="ru-RU" sz="2800" b="1" dirty="0"/>
                    </a:p>
                  </a:txBody>
                  <a:tcPr/>
                </a:tc>
              </a:tr>
              <a:tr h="423476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УМО учителей начальных классов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Начальные классы</a:t>
                      </a:r>
                      <a:endParaRPr lang="ru-RU" sz="2000" b="1" dirty="0"/>
                    </a:p>
                  </a:txBody>
                  <a:tcPr anchor="ctr"/>
                </a:tc>
              </a:tr>
              <a:tr h="1400727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УМО учителей общественно-гуманитарных дисциплин 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Украинский язык и литература,</a:t>
                      </a:r>
                      <a:r>
                        <a:rPr lang="ru-RU" sz="2000" b="1" baseline="0" dirty="0" smtClean="0"/>
                        <a:t> русский язык и литература, мировая литература, иностранный язык, история, правоведение</a:t>
                      </a:r>
                      <a:endParaRPr lang="ru-RU" sz="2000" b="1" dirty="0"/>
                    </a:p>
                  </a:txBody>
                  <a:tcPr anchor="ctr"/>
                </a:tc>
              </a:tr>
              <a:tr h="1074977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УМО учителей естественнонаучных и технических дисциплин 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Биология, химия, география, физика, астрономия, математика, информатика</a:t>
                      </a:r>
                      <a:endParaRPr lang="ru-RU" sz="2000" b="1" dirty="0"/>
                    </a:p>
                  </a:txBody>
                  <a:tcPr anchor="ctr"/>
                </a:tc>
              </a:tr>
              <a:tr h="1400727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УМО учителей художественно-эстетических и развивающих дисциплин 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Искусство, ИЗО, музыка, художественная культура, трудовое обучение, физическая культура, защита Отечества, основы здоровья</a:t>
                      </a:r>
                      <a:endParaRPr lang="ru-RU" sz="2000" b="1" dirty="0"/>
                    </a:p>
                  </a:txBody>
                  <a:tcPr anchor="ctr"/>
                </a:tc>
              </a:tr>
              <a:tr h="749226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УМО классных руководителей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Классные руководители 1-11 классов</a:t>
                      </a:r>
                      <a:endParaRPr lang="ru-RU" sz="2000" b="1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5696" cy="107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9562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748" y="0"/>
            <a:ext cx="9144000" cy="2132856"/>
          </a:xfrm>
        </p:spPr>
        <p:txBody>
          <a:bodyPr/>
          <a:lstStyle/>
          <a:p>
            <a:pPr marL="342900" indent="-342900" eaLnBrk="1" fontAlgn="auto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4000" b="1" cap="small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Конкурс-защита </a:t>
            </a:r>
            <a:r>
              <a:rPr lang="ru-RU" sz="4000" b="1" cap="small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4000" b="1" cap="small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</a:br>
            <a:r>
              <a:rPr lang="ru-RU" sz="4000" b="1" cap="small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научно-исследовательских </a:t>
            </a:r>
            <a:r>
              <a:rPr lang="ru-RU" sz="4000" b="1" cap="small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работ </a:t>
            </a:r>
            <a:r>
              <a:rPr lang="ru-RU" sz="4000" b="1" cap="small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4000" b="1" cap="small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</a:br>
            <a:r>
              <a:rPr lang="ru-RU" sz="4000" b="1" cap="small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в </a:t>
            </a:r>
            <a:r>
              <a:rPr lang="ru-RU" sz="4000" b="1" cap="small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рамках </a:t>
            </a:r>
            <a:r>
              <a:rPr lang="ru-RU" sz="4000" b="1" cap="small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4000" b="1" cap="small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</a:br>
            <a:r>
              <a:rPr lang="ru-RU" sz="4000" b="1" cap="small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МАН</a:t>
            </a:r>
            <a:endParaRPr lang="ru-RU" sz="4000" b="1" cap="small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2692" y="4581128"/>
            <a:ext cx="3087233" cy="2103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50" t="15935" r="14908"/>
          <a:stretch/>
        </p:blipFill>
        <p:spPr>
          <a:xfrm>
            <a:off x="1703968" y="2708920"/>
            <a:ext cx="2755726" cy="242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6" t="17646" r="23111"/>
          <a:stretch/>
        </p:blipFill>
        <p:spPr>
          <a:xfrm>
            <a:off x="4679837" y="2708919"/>
            <a:ext cx="2808657" cy="2428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7" t="20854" r="7562"/>
          <a:stretch/>
        </p:blipFill>
        <p:spPr>
          <a:xfrm>
            <a:off x="127125" y="1052736"/>
            <a:ext cx="3153685" cy="1929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128"/>
          <a:stretch/>
        </p:blipFill>
        <p:spPr>
          <a:xfrm>
            <a:off x="5892692" y="1052736"/>
            <a:ext cx="3190673" cy="1911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245" y="4671187"/>
            <a:ext cx="3295627" cy="2016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73275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5552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10" y="571480"/>
            <a:ext cx="8229600" cy="1143008"/>
          </a:xfrm>
        </p:spPr>
        <p:txBody>
          <a:bodyPr rtlCol="0">
            <a:normAutofit fontScale="85000" lnSpcReduction="20000"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ru-RU" sz="5100" b="1" cap="small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Создание единого цифрового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ru-RU" sz="5100" b="1" cap="small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образовательного пространства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ru-RU" sz="48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"/>
            <a:ext cx="2071670" cy="1214421"/>
            <a:chOff x="1341" y="1134"/>
            <a:chExt cx="3000" cy="2160"/>
          </a:xfrm>
        </p:grpSpPr>
        <p:pic>
          <p:nvPicPr>
            <p:cNvPr id="16388" name="Header_Image2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1" y="1134"/>
              <a:ext cx="30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9" name="Image1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1" y="1854"/>
              <a:ext cx="300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87" name="WordArt 9"/>
          <p:cNvSpPr>
            <a:spLocks noChangeArrowheads="1" noChangeShapeType="1" noTextEdit="1"/>
          </p:cNvSpPr>
          <p:nvPr/>
        </p:nvSpPr>
        <p:spPr bwMode="auto">
          <a:xfrm>
            <a:off x="539750" y="620713"/>
            <a:ext cx="8064500" cy="4895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200" b="1" kern="10" dirty="0">
              <a:ln w="9525">
                <a:noFill/>
                <a:round/>
                <a:headEnd/>
                <a:tailEnd/>
              </a:ln>
              <a:solidFill>
                <a:srgbClr val="0A0278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7224" y="1643050"/>
            <a:ext cx="734310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/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atin typeface="Candara" pitchFamily="34" charset="0"/>
              </a:rPr>
              <a:t> Разработка  </a:t>
            </a:r>
            <a:r>
              <a:rPr lang="ru-RU" sz="2800" b="1" dirty="0">
                <a:latin typeface="Candara" pitchFamily="34" charset="0"/>
              </a:rPr>
              <a:t>собственных сайтов образовательных организаций и изменение контента существующих </a:t>
            </a:r>
          </a:p>
          <a:p>
            <a:endParaRPr lang="ru-RU" sz="2800" b="1" dirty="0">
              <a:latin typeface="Candar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atin typeface="Candara" pitchFamily="34" charset="0"/>
              </a:rPr>
              <a:t> Работа </a:t>
            </a:r>
            <a:r>
              <a:rPr lang="ru-RU" sz="2800" b="1" dirty="0">
                <a:latin typeface="Candara" pitchFamily="34" charset="0"/>
              </a:rPr>
              <a:t>Web-коллегиума креативной педагогики (дистанционно)</a:t>
            </a:r>
          </a:p>
          <a:p>
            <a:pPr>
              <a:buFont typeface="Arial" pitchFamily="34" charset="0"/>
              <a:buChar char="•"/>
            </a:pPr>
            <a:endParaRPr lang="ru-RU" sz="2800" b="1" dirty="0">
              <a:latin typeface="Candar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atin typeface="Candara" pitchFamily="34" charset="0"/>
              </a:rPr>
              <a:t> Работа </a:t>
            </a:r>
            <a:r>
              <a:rPr lang="ru-RU" sz="2800" b="1" dirty="0">
                <a:latin typeface="Candara" pitchFamily="34" charset="0"/>
              </a:rPr>
              <a:t>городского </a:t>
            </a:r>
            <a:r>
              <a:rPr lang="ru-RU" sz="2800" b="1" dirty="0" err="1" smtClean="0">
                <a:latin typeface="Candara" pitchFamily="34" charset="0"/>
              </a:rPr>
              <a:t>консультпункта</a:t>
            </a:r>
            <a:r>
              <a:rPr lang="ru-RU" sz="2800" b="1" dirty="0" smtClean="0">
                <a:latin typeface="Candara" pitchFamily="34" charset="0"/>
              </a:rPr>
              <a:t> </a:t>
            </a:r>
            <a:r>
              <a:rPr lang="ru-RU" sz="2800" b="1" dirty="0">
                <a:latin typeface="Candara" pitchFamily="34" charset="0"/>
              </a:rPr>
              <a:t>по дистанционному обучению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/>
          <a:srcRect l="18874" t="11882" r="14699" b="3724"/>
          <a:stretch>
            <a:fillRect/>
          </a:stretch>
        </p:blipFill>
        <p:spPr bwMode="auto">
          <a:xfrm>
            <a:off x="6018852" y="1268760"/>
            <a:ext cx="31251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9141" t="10929" r="17112"/>
          <a:stretch>
            <a:fillRect/>
          </a:stretch>
        </p:blipFill>
        <p:spPr bwMode="auto">
          <a:xfrm>
            <a:off x="0" y="1196752"/>
            <a:ext cx="293321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16508" t="11610" r="17232"/>
          <a:stretch>
            <a:fillRect/>
          </a:stretch>
        </p:blipFill>
        <p:spPr bwMode="auto">
          <a:xfrm>
            <a:off x="3131840" y="4077072"/>
            <a:ext cx="307234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19624" t="10626" r="17834"/>
          <a:stretch>
            <a:fillRect/>
          </a:stretch>
        </p:blipFill>
        <p:spPr bwMode="auto">
          <a:xfrm>
            <a:off x="6293920" y="4077072"/>
            <a:ext cx="2850080" cy="228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 l="15519" t="9742" r="18122"/>
          <a:stretch>
            <a:fillRect/>
          </a:stretch>
        </p:blipFill>
        <p:spPr bwMode="auto">
          <a:xfrm>
            <a:off x="0" y="4077072"/>
            <a:ext cx="301325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 l="18419" t="14060" r="18397"/>
          <a:stretch>
            <a:fillRect/>
          </a:stretch>
        </p:blipFill>
        <p:spPr bwMode="auto">
          <a:xfrm>
            <a:off x="2771800" y="764704"/>
            <a:ext cx="367240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55776" y="219998"/>
            <a:ext cx="4052829" cy="555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4300" b="1" cap="small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Школьный сайт</a:t>
            </a: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0" y="1"/>
            <a:ext cx="2071670" cy="1214421"/>
            <a:chOff x="1341" y="1134"/>
            <a:chExt cx="3000" cy="2160"/>
          </a:xfrm>
        </p:grpSpPr>
        <p:pic>
          <p:nvPicPr>
            <p:cNvPr id="10" name="Header_Image2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341" y="1134"/>
              <a:ext cx="30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Image1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41" y="1854"/>
              <a:ext cx="300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="" val="2756299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14720"/>
            <a:ext cx="5052420" cy="344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3454"/>
            <a:ext cx="5760280" cy="3251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1"/>
            <a:ext cx="2123728" cy="1306416"/>
            <a:chOff x="1341" y="1134"/>
            <a:chExt cx="3000" cy="2160"/>
          </a:xfrm>
        </p:grpSpPr>
        <p:pic>
          <p:nvPicPr>
            <p:cNvPr id="5" name="Header_Image2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41" y="1134"/>
              <a:ext cx="30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Image1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41" y="1854"/>
              <a:ext cx="300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-114015" y="1306417"/>
            <a:ext cx="3755405" cy="11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4300" b="1" cap="small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Школьный </a:t>
            </a:r>
            <a:endParaRPr lang="ru-RU" sz="4300" b="1" cap="small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4300" b="1" cap="small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сайт</a:t>
            </a:r>
            <a:endParaRPr lang="ru-RU" sz="4300" b="1" cap="small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82" t="5806" r="14353" b="28470"/>
          <a:stretch/>
        </p:blipFill>
        <p:spPr bwMode="auto">
          <a:xfrm>
            <a:off x="4921007" y="3984430"/>
            <a:ext cx="4222993" cy="230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085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pPr lvl="0" eaLnBrk="1" hangingPunct="1"/>
            <a:r>
              <a:rPr lang="ru-RU" sz="28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Работа </a:t>
            </a:r>
            <a:r>
              <a:rPr lang="ru-RU" sz="28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Web</a:t>
            </a:r>
            <a:r>
              <a:rPr lang="ru-RU" sz="28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-коллегиума креативной </a:t>
            </a:r>
            <a:r>
              <a:rPr lang="ru-RU" sz="28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педагогики                                                             </a:t>
            </a:r>
            <a:r>
              <a:rPr lang="ru-RU" sz="28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(дистанционный формат)</a:t>
            </a:r>
            <a:r>
              <a:rPr lang="ru-RU" sz="3600" dirty="0">
                <a:latin typeface="Arial" pitchFamily="34" charset="0"/>
              </a:rPr>
              <a:t/>
            </a:r>
            <a:br>
              <a:rPr lang="ru-RU" sz="3600" dirty="0">
                <a:latin typeface="Arial" pitchFamily="34" charset="0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33867242"/>
              </p:ext>
            </p:extLst>
          </p:nvPr>
        </p:nvGraphicFramePr>
        <p:xfrm>
          <a:off x="107504" y="980729"/>
          <a:ext cx="8928992" cy="552615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792088"/>
                <a:gridCol w="2448272"/>
                <a:gridCol w="2088232"/>
                <a:gridCol w="1296144"/>
                <a:gridCol w="2304256"/>
              </a:tblGrid>
              <a:tr h="432047"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Срок</a:t>
                      </a:r>
                      <a:endParaRPr lang="ru-RU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5305" marR="15305" marT="0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Название </a:t>
                      </a:r>
                      <a:r>
                        <a:rPr lang="ru-RU" sz="1600" b="1" dirty="0">
                          <a:effectLst/>
                        </a:rPr>
                        <a:t>мероприятия</a:t>
                      </a:r>
                      <a:r>
                        <a:rPr lang="ru-RU" sz="1400" b="1" dirty="0">
                          <a:effectLst/>
                        </a:rPr>
                        <a:t> 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5305" marR="15305" marT="0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Категория</a:t>
                      </a:r>
                      <a:r>
                        <a:rPr lang="ru-RU" sz="1400" b="1" dirty="0">
                          <a:effectLst/>
                        </a:rPr>
                        <a:t> педагогов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5305" marR="15305" marT="0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Ответственный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5305" marR="15305" marT="0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Ожидаемый</a:t>
                      </a:r>
                      <a:r>
                        <a:rPr lang="ru-RU" sz="1400" b="1" dirty="0">
                          <a:effectLst/>
                        </a:rPr>
                        <a:t> результат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5305" marR="15305" marT="0" marB="0" anchor="ctr"/>
                </a:tc>
              </a:tr>
              <a:tr h="8892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19.03</a:t>
                      </a:r>
                      <a:endParaRPr lang="ru-RU" sz="2000" b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5305" marR="1530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Web</a:t>
                      </a:r>
                      <a:r>
                        <a:rPr lang="ru-RU" sz="1200" b="1" dirty="0">
                          <a:effectLst/>
                        </a:rPr>
                        <a:t> семинар «Формирование устойчивой мотивации у школьников к занятиям физической культурой и спортом»</a:t>
                      </a:r>
                      <a:endParaRPr lang="ru-RU" sz="1400" b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5305" marR="1530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Копейка С.М., ОШ №18, руководитель городского УМО учителей физической культуры, учителя физической культуры </a:t>
                      </a:r>
                      <a:endParaRPr lang="ru-RU" sz="1400" b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5305" marR="15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Мельничук Ю.В., </a:t>
                      </a:r>
                      <a:endParaRPr lang="ru-RU" sz="14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Хрип К.В.</a:t>
                      </a:r>
                      <a:endParaRPr lang="ru-RU" sz="1400" b="1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5305" marR="15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Повышение двигательной активности учащихся, увеличение количества учащихся, которые занимаются в спортивных кружках, секциях</a:t>
                      </a:r>
                      <a:endParaRPr lang="ru-RU" sz="1400" b="1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5305" marR="15305" marT="0" marB="0" anchor="ctr"/>
                </a:tc>
              </a:tr>
              <a:tr h="10693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25.03</a:t>
                      </a:r>
                      <a:endParaRPr lang="ru-RU" sz="2000" b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5305" marR="1530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Wеb-мастерская педагогического </a:t>
                      </a:r>
                      <a:r>
                        <a:rPr lang="ru-RU" sz="1200" b="1" smtClean="0">
                          <a:effectLst/>
                        </a:rPr>
                        <a:t>сценирования «</a:t>
                      </a:r>
                      <a:r>
                        <a:rPr lang="ru-RU" sz="1200" b="1">
                          <a:effectLst/>
                        </a:rPr>
                        <a:t>Технологичность обучения как инструмент субъектности и полисубъектности современного урока». Занятие 1</a:t>
                      </a:r>
                      <a:endParaRPr lang="ru-RU" sz="1400" b="1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5305" marR="1530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Колисниченко Г.И., ОШ №19, руководитель городского УМО учителей начальной школы, учителя начальной школы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305" marR="15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Седова Н.Н.,</a:t>
                      </a:r>
                      <a:endParaRPr lang="ru-RU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Грабова</a:t>
                      </a:r>
                      <a:r>
                        <a:rPr lang="ru-RU" sz="1200" b="1" dirty="0">
                          <a:effectLst/>
                        </a:rPr>
                        <a:t> Г.С.</a:t>
                      </a:r>
                      <a:endParaRPr lang="ru-RU" sz="1400" b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5305" marR="15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Овладение эффективными учебными технологиями организации урока в начальной школе</a:t>
                      </a:r>
                      <a:endParaRPr lang="ru-RU" sz="1400" b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5305" marR="15305" marT="0" marB="0" anchor="ctr"/>
                </a:tc>
              </a:tr>
              <a:tr h="1290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25.03</a:t>
                      </a:r>
                      <a:endParaRPr lang="ru-RU" sz="2000" b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5305" marR="1530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Трансфер педагогических </a:t>
                      </a:r>
                      <a:r>
                        <a:rPr lang="ru-RU" sz="1200" b="1" dirty="0" smtClean="0">
                          <a:effectLst/>
                        </a:rPr>
                        <a:t>технологий.</a:t>
                      </a:r>
                      <a:endParaRPr lang="ru-RU" sz="1400" b="1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Занятие 2. E-</a:t>
                      </a:r>
                      <a:r>
                        <a:rPr lang="ru-RU" sz="1200" b="1" dirty="0" err="1">
                          <a:effectLst/>
                        </a:rPr>
                        <a:t>Learning</a:t>
                      </a:r>
                      <a:endParaRPr lang="ru-RU" sz="1400" b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5305" marR="1530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Учителя, зам. </a:t>
                      </a:r>
                      <a:r>
                        <a:rPr lang="ru-RU" sz="1200" b="1" dirty="0" err="1">
                          <a:effectLst/>
                        </a:rPr>
                        <a:t>дир</a:t>
                      </a:r>
                      <a:r>
                        <a:rPr lang="ru-RU" sz="1200" b="1" dirty="0">
                          <a:effectLst/>
                        </a:rPr>
                        <a:t>. по УВР, методисты городских кабинетов 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305" marR="1530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Корнев М.Н.</a:t>
                      </a:r>
                    </a:p>
                  </a:txBody>
                  <a:tcPr marL="15305" marR="1530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Повышение профессиональной </a:t>
                      </a:r>
                      <a:r>
                        <a:rPr lang="ru-RU" sz="1200" b="1" dirty="0">
                          <a:effectLst/>
                        </a:rPr>
                        <a:t>компетентности учителей, адаптация участниками педагогических технологий в условиях регионального образования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305" marR="15305" marT="0" marB="0" anchor="ctr"/>
                </a:tc>
              </a:tr>
              <a:tr h="1609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31.03</a:t>
                      </a:r>
                      <a:endParaRPr lang="ru-RU" sz="2000" b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5305" marR="1530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Открытая академия современного урока иностранных языков.</a:t>
                      </a:r>
                      <a:endParaRPr lang="ru-RU" sz="1400" b="1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Занятие 6. Новые стандарты раннего обучения иностранным языкам: преемственность в обучении иноязычному общению дошкольников и учеников младшей школы.</a:t>
                      </a:r>
                      <a:endParaRPr lang="ru-RU" sz="1400" b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5305" marR="1530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Кохаева</a:t>
                      </a:r>
                      <a:r>
                        <a:rPr lang="ru-RU" sz="1200" b="1" dirty="0">
                          <a:effectLst/>
                        </a:rPr>
                        <a:t> Т.А., ОШ №18, руководитель городского УМО учителей иностранного языка, учителя иностранных языков</a:t>
                      </a:r>
                      <a:endParaRPr lang="ru-RU" sz="1400" b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5305" marR="15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Старшинова Л.В.</a:t>
                      </a:r>
                      <a:endParaRPr lang="ru-RU" sz="1400" b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5305" marR="1530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Обновление парка педагогических технологий для обучения ИЯ</a:t>
                      </a:r>
                      <a:endParaRPr lang="ru-RU" sz="1400" b="1" dirty="0">
                        <a:effectLst/>
                        <a:latin typeface="Times New Roman"/>
                        <a:ea typeface="MS Mincho"/>
                        <a:cs typeface="Times New Roman"/>
                      </a:endParaRPr>
                    </a:p>
                  </a:txBody>
                  <a:tcPr marL="15305" marR="1530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64078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429552" cy="1143000"/>
          </a:xfrm>
        </p:spPr>
        <p:txBody>
          <a:bodyPr/>
          <a:lstStyle/>
          <a:p>
            <a:pPr lvl="0"/>
            <a:r>
              <a:rPr lang="uk-UA" sz="3600" b="1" i="1" dirty="0" smtClean="0">
                <a:latin typeface="Candara" pitchFamily="34" charset="0"/>
              </a:rPr>
              <a:t/>
            </a:r>
            <a:br>
              <a:rPr lang="uk-UA" sz="3600" b="1" i="1" dirty="0" smtClean="0">
                <a:latin typeface="Candara" pitchFamily="34" charset="0"/>
              </a:rPr>
            </a:br>
            <a:r>
              <a:rPr lang="ru-RU" sz="32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Переименование «История Украины» в предмет «История Отечества»</a:t>
            </a:r>
            <a:r>
              <a:rPr lang="ru-RU" dirty="0" smtClean="0">
                <a:latin typeface="Candara" pitchFamily="34" charset="0"/>
              </a:rPr>
              <a:t/>
            </a:r>
            <a:br>
              <a:rPr lang="ru-RU" dirty="0" smtClean="0">
                <a:latin typeface="Candara" pitchFamily="34" charset="0"/>
              </a:rPr>
            </a:br>
            <a:endParaRPr lang="ru-RU" dirty="0"/>
          </a:p>
        </p:txBody>
      </p:sp>
      <p:sp>
        <p:nvSpPr>
          <p:cNvPr id="21505" name="Содержимое 2"/>
          <p:cNvSpPr>
            <a:spLocks noGrp="1"/>
          </p:cNvSpPr>
          <p:nvPr>
            <p:ph idx="4294967295"/>
          </p:nvPr>
        </p:nvSpPr>
        <p:spPr>
          <a:xfrm>
            <a:off x="571473" y="1357299"/>
            <a:ext cx="8143932" cy="5286390"/>
          </a:xfrm>
        </p:spPr>
        <p:txBody>
          <a:bodyPr/>
          <a:lstStyle/>
          <a:p>
            <a:pPr algn="just" eaLnBrk="1" hangingPunct="1">
              <a:buNone/>
            </a:pPr>
            <a:endParaRPr lang="uk-UA" sz="2600" b="1" i="1" dirty="0" smtClean="0">
              <a:solidFill>
                <a:srgbClr val="0A0278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700" b="1" dirty="0" smtClean="0">
                <a:latin typeface="Candara" pitchFamily="34" charset="0"/>
              </a:rPr>
              <a:t>Приказ </a:t>
            </a:r>
            <a:r>
              <a:rPr lang="ru-RU" sz="2700" b="1" dirty="0">
                <a:latin typeface="Candara" pitchFamily="34" charset="0"/>
              </a:rPr>
              <a:t>МОН ДНР от 09.01.2015 №2 </a:t>
            </a:r>
            <a:br>
              <a:rPr lang="ru-RU" sz="2700" b="1" dirty="0">
                <a:latin typeface="Candara" pitchFamily="34" charset="0"/>
              </a:rPr>
            </a:br>
            <a:r>
              <a:rPr lang="ru-RU" sz="2700" b="1" dirty="0" smtClean="0">
                <a:latin typeface="Candara" pitchFamily="34" charset="0"/>
              </a:rPr>
              <a:t>«О </a:t>
            </a:r>
            <a:r>
              <a:rPr lang="ru-RU" sz="2700" b="1" dirty="0">
                <a:latin typeface="Candara" pitchFamily="34" charset="0"/>
              </a:rPr>
              <a:t>Концепции преподавания истории в учебных заведениях </a:t>
            </a:r>
            <a:r>
              <a:rPr lang="ru-RU" sz="2700" b="1" dirty="0" smtClean="0">
                <a:latin typeface="Candara" pitchFamily="34" charset="0"/>
              </a:rPr>
              <a:t>ДНР»</a:t>
            </a:r>
          </a:p>
          <a:p>
            <a:r>
              <a:rPr lang="ru-RU" sz="2700" b="1" dirty="0" smtClean="0">
                <a:latin typeface="Candara" pitchFamily="34" charset="0"/>
              </a:rPr>
              <a:t> </a:t>
            </a:r>
            <a:r>
              <a:rPr lang="ru-RU" sz="2700" b="1" dirty="0">
                <a:latin typeface="Candara" pitchFamily="34" charset="0"/>
              </a:rPr>
              <a:t>Рекомендации </a:t>
            </a:r>
            <a:r>
              <a:rPr lang="ru-RU" sz="2700" b="1" dirty="0" smtClean="0">
                <a:latin typeface="Candara" pitchFamily="34" charset="0"/>
              </a:rPr>
              <a:t>Донецкого ИППО по </a:t>
            </a:r>
            <a:r>
              <a:rPr lang="ru-RU" sz="2700" b="1" dirty="0">
                <a:latin typeface="Candara" pitchFamily="34" charset="0"/>
              </a:rPr>
              <a:t>преподаванию курса </a:t>
            </a:r>
            <a:r>
              <a:rPr lang="ru-RU" sz="2700" b="1" dirty="0" smtClean="0">
                <a:latin typeface="Candara" pitchFamily="34" charset="0"/>
              </a:rPr>
              <a:t>истории </a:t>
            </a:r>
            <a:r>
              <a:rPr lang="ru-RU" sz="2700" b="1" dirty="0">
                <a:latin typeface="Candara" pitchFamily="34" charset="0"/>
              </a:rPr>
              <a:t>во втором семестре 2014-2015 уч. г</a:t>
            </a:r>
            <a:r>
              <a:rPr lang="ru-RU" sz="2700" b="1" dirty="0" smtClean="0">
                <a:latin typeface="Candara" pitchFamily="34" charset="0"/>
              </a:rPr>
              <a:t>ода</a:t>
            </a:r>
          </a:p>
          <a:p>
            <a:r>
              <a:rPr lang="ru-RU" sz="2700" b="1" dirty="0" smtClean="0">
                <a:latin typeface="Candara" pitchFamily="34" charset="0"/>
              </a:rPr>
              <a:t> Сайт </a:t>
            </a:r>
            <a:r>
              <a:rPr lang="ru-RU" sz="2700" b="1" dirty="0">
                <a:latin typeface="Candara" pitchFamily="34" charset="0"/>
              </a:rPr>
              <a:t>Донецкого </a:t>
            </a:r>
            <a:r>
              <a:rPr lang="ru-RU" sz="2700" b="1" dirty="0" smtClean="0">
                <a:latin typeface="Candara" pitchFamily="34" charset="0"/>
              </a:rPr>
              <a:t>ИППО, раздел </a:t>
            </a:r>
            <a:r>
              <a:rPr lang="ru-RU" sz="2700" b="1" dirty="0">
                <a:latin typeface="Candara" pitchFamily="34" charset="0"/>
              </a:rPr>
              <a:t>«Отдел общественных дисциплин</a:t>
            </a:r>
            <a:r>
              <a:rPr lang="ru-RU" sz="2700" b="1" dirty="0" smtClean="0">
                <a:latin typeface="Candara" pitchFamily="34" charset="0"/>
              </a:rPr>
              <a:t>» - </a:t>
            </a:r>
            <a:r>
              <a:rPr lang="ru-RU" sz="2700" b="1" dirty="0">
                <a:latin typeface="Candara" pitchFamily="34" charset="0"/>
              </a:rPr>
              <a:t>материалы по преподаванию </a:t>
            </a:r>
            <a:r>
              <a:rPr lang="ru-RU" sz="2700" b="1" dirty="0" smtClean="0">
                <a:latin typeface="Candara" pitchFamily="34" charset="0"/>
              </a:rPr>
              <a:t>истории Отечества, правоведения, курса «Человек и общество»</a:t>
            </a:r>
            <a:endParaRPr lang="ru-RU" sz="2700" b="1" dirty="0">
              <a:latin typeface="Candara" pitchFamily="34" charset="0"/>
            </a:endParaRPr>
          </a:p>
          <a:p>
            <a:pPr algn="just" eaLnBrk="1" hangingPunct="1">
              <a:buFontTx/>
              <a:buChar char="-"/>
            </a:pPr>
            <a:endParaRPr lang="uk-UA" sz="2900" b="1" i="1" dirty="0" smtClean="0">
              <a:solidFill>
                <a:srgbClr val="0A027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506" name="Group 4"/>
          <p:cNvGrpSpPr>
            <a:grpSpLocks/>
          </p:cNvGrpSpPr>
          <p:nvPr/>
        </p:nvGrpSpPr>
        <p:grpSpPr bwMode="auto">
          <a:xfrm>
            <a:off x="0" y="-1"/>
            <a:ext cx="1643042" cy="1285861"/>
            <a:chOff x="1341" y="1134"/>
            <a:chExt cx="3000" cy="2160"/>
          </a:xfrm>
        </p:grpSpPr>
        <p:pic>
          <p:nvPicPr>
            <p:cNvPr id="21508" name="Header_Image2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1" y="1134"/>
              <a:ext cx="30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09" name="Image1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1" y="1854"/>
              <a:ext cx="300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10" y="1571612"/>
            <a:ext cx="8229600" cy="574675"/>
          </a:xfrm>
        </p:spPr>
        <p:txBody>
          <a:bodyPr rtlCol="0">
            <a:normAutofit fontScale="85000" lnSpcReduction="20000"/>
          </a:bodyPr>
          <a:lstStyle/>
          <a:p>
            <a:pPr lvl="0" algn="ctr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ru-RU" sz="5200" b="1" i="1" cap="small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Сотрудничество с Донецким ИППО</a:t>
            </a:r>
            <a:r>
              <a:rPr lang="ru-RU" sz="5200" b="1" cap="small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ru-RU" sz="48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2571736" cy="1500174"/>
            <a:chOff x="1341" y="1134"/>
            <a:chExt cx="3000" cy="2160"/>
          </a:xfrm>
        </p:grpSpPr>
        <p:pic>
          <p:nvPicPr>
            <p:cNvPr id="16388" name="Header_Image2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1" y="1134"/>
              <a:ext cx="30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9" name="Image1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1" y="1854"/>
              <a:ext cx="300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87" name="WordArt 9"/>
          <p:cNvSpPr>
            <a:spLocks noChangeArrowheads="1" noChangeShapeType="1" noTextEdit="1"/>
          </p:cNvSpPr>
          <p:nvPr/>
        </p:nvSpPr>
        <p:spPr bwMode="auto">
          <a:xfrm>
            <a:off x="539750" y="620713"/>
            <a:ext cx="8064500" cy="4895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200" b="1" kern="10" dirty="0">
              <a:ln w="9525">
                <a:noFill/>
                <a:round/>
                <a:headEnd/>
                <a:tailEnd/>
              </a:ln>
              <a:solidFill>
                <a:srgbClr val="0A0278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2976" y="2428868"/>
            <a:ext cx="678661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uk-UA" b="1" cap="small" dirty="0"/>
          </a:p>
          <a:p>
            <a:pPr lvl="0" algn="ctr"/>
            <a:r>
              <a:rPr lang="ru-RU" sz="3600" b="1" cap="small" dirty="0" smtClean="0">
                <a:latin typeface="Candara" pitchFamily="34" charset="0"/>
              </a:rPr>
              <a:t>ПРИКАЗ № 6 от 15 января 2015 г. «О проведении мероприятий по повышению квалификации руководящих и педагогических кадров в 2015 году»</a:t>
            </a:r>
            <a:endParaRPr lang="ru-RU" sz="3600" b="1" dirty="0"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460" y="188640"/>
            <a:ext cx="8229600" cy="151216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ru-RU" sz="20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І ОТКРЫТАЯ РЕСПУБЛИКАНСКАЯ НАУЧНО-ПРАКТИЧЕСКАЯ КОНФЕРЕНЦИЯ УЧАЩЕЙСЯ И СТУДЕНЧЕСКОЙ МОЛОДЕЖИ, УЧИТЕЛЕЙ ОБЩЕОБРАЗОВАТЕЛЬНЫХ УЧЕБНЫХ ЗАВЕДЕНИЙ И УЧРЕЖДЕНИЙ ДОПОЛНИТЕЛЬНОГО (ВНЕШКОЛЬНОГО) </a:t>
            </a:r>
            <a:r>
              <a:rPr lang="ru-RU" sz="2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ОБРАЗОВАНИЯ</a:t>
            </a:r>
            <a:br>
              <a:rPr lang="ru-RU" sz="2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</a:br>
            <a:r>
              <a:rPr lang="ru-RU" sz="20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20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«</a:t>
            </a:r>
            <a:r>
              <a:rPr lang="ru-RU" sz="3200" b="1" i="1" dirty="0">
                <a:solidFill>
                  <a:srgbClr val="0070C0"/>
                </a:solidFill>
              </a:rPr>
              <a:t>ЭКОЛОГИЯ И ЗДОРОВЬЕ»</a:t>
            </a:r>
            <a:br>
              <a:rPr lang="ru-RU" sz="3200" b="1" i="1" dirty="0">
                <a:solidFill>
                  <a:srgbClr val="0070C0"/>
                </a:solidFill>
              </a:rPr>
            </a:br>
            <a:r>
              <a:rPr lang="ru-RU" sz="2800" b="1" i="1" dirty="0" smtClean="0">
                <a:solidFill>
                  <a:srgbClr val="0070C0"/>
                </a:solidFill>
              </a:rPr>
              <a:t>в </a:t>
            </a:r>
            <a:r>
              <a:rPr lang="ru-RU" sz="2800" b="1" i="1" dirty="0">
                <a:solidFill>
                  <a:srgbClr val="0070C0"/>
                </a:solidFill>
              </a:rPr>
              <a:t>рамках мероприятий, </a:t>
            </a:r>
            <a:r>
              <a:rPr lang="ru-RU" sz="2800" b="1" i="1" dirty="0" smtClean="0">
                <a:solidFill>
                  <a:srgbClr val="0070C0"/>
                </a:solidFill>
              </a:rPr>
              <a:t/>
            </a:r>
            <a:br>
              <a:rPr lang="ru-RU" sz="2800" b="1" i="1" dirty="0" smtClean="0">
                <a:solidFill>
                  <a:srgbClr val="0070C0"/>
                </a:solidFill>
              </a:rPr>
            </a:br>
            <a:r>
              <a:rPr lang="ru-RU" sz="2800" b="1" i="1" dirty="0" smtClean="0">
                <a:solidFill>
                  <a:srgbClr val="0070C0"/>
                </a:solidFill>
              </a:rPr>
              <a:t>посвященных </a:t>
            </a:r>
            <a:r>
              <a:rPr lang="ru-RU" sz="2800" b="1" i="1" dirty="0">
                <a:solidFill>
                  <a:srgbClr val="0070C0"/>
                </a:solidFill>
              </a:rPr>
              <a:t>70-летию Победы 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 smtClean="0">
                <a:solidFill>
                  <a:srgbClr val="0070C0"/>
                </a:solidFill>
              </a:rPr>
              <a:t>в </a:t>
            </a:r>
            <a:r>
              <a:rPr lang="ru-RU" sz="2800" b="1" i="1" dirty="0">
                <a:solidFill>
                  <a:srgbClr val="0070C0"/>
                </a:solidFill>
              </a:rPr>
              <a:t>Великой Отечественной </a:t>
            </a:r>
            <a:r>
              <a:rPr lang="ru-RU" sz="2800" b="1" i="1" dirty="0" smtClean="0">
                <a:solidFill>
                  <a:srgbClr val="0070C0"/>
                </a:solidFill>
              </a:rPr>
              <a:t>войне</a:t>
            </a:r>
            <a:br>
              <a:rPr lang="ru-RU" sz="2800" b="1" i="1" dirty="0" smtClean="0">
                <a:solidFill>
                  <a:srgbClr val="0070C0"/>
                </a:solidFill>
              </a:rPr>
            </a:br>
            <a:r>
              <a:rPr lang="ru-RU" sz="2400" b="1" i="1" dirty="0" smtClean="0"/>
              <a:t>(Кондратюк С.В., </a:t>
            </a:r>
            <a:r>
              <a:rPr lang="ru-RU" sz="2400" b="1" i="1" dirty="0" err="1" smtClean="0"/>
              <a:t>Вирченко</a:t>
            </a:r>
            <a:r>
              <a:rPr lang="ru-RU" sz="2400" b="1" i="1" dirty="0" smtClean="0"/>
              <a:t> А.Г.)</a:t>
            </a:r>
            <a:br>
              <a:rPr lang="ru-RU" sz="2400" b="1" i="1" dirty="0" smtClean="0"/>
            </a:br>
            <a:endParaRPr lang="ru-RU" sz="2000" b="1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39552" y="3964155"/>
            <a:ext cx="822960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Научно-теоретическая конференция учащейся молодёжи</a:t>
            </a:r>
            <a:br>
              <a:rPr lang="ru-RU" sz="32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«Перспективы промышленного и социального развития Донбасса»</a:t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2400" b="1" i="1" dirty="0" smtClean="0"/>
              <a:t>(Морозова И.Г.)</a:t>
            </a:r>
            <a:br>
              <a:rPr lang="ru-RU" sz="2400" b="1" i="1" dirty="0" smtClean="0"/>
            </a:br>
            <a:r>
              <a:rPr lang="ru-RU" sz="3200" b="1" i="1" dirty="0" smtClean="0">
                <a:solidFill>
                  <a:srgbClr val="0070C0"/>
                </a:solidFill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2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2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</a:br>
            <a:endParaRPr lang="ru-RU" sz="2000" b="1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ea typeface="+mn-ea"/>
              <a:cs typeface="+mn-c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3933056"/>
            <a:ext cx="92525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8820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127"/>
            <a:ext cx="8229600" cy="1143000"/>
          </a:xfrm>
        </p:spPr>
        <p:txBody>
          <a:bodyPr/>
          <a:lstStyle/>
          <a:p>
            <a:r>
              <a:rPr lang="ru-RU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Профессиональный конкурс </a:t>
            </a:r>
            <a:br>
              <a:rPr lang="ru-RU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</a:br>
            <a:r>
              <a:rPr lang="ru-RU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«45 минут славы»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098853"/>
            <a:ext cx="3312368" cy="248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170" y="3789040"/>
            <a:ext cx="364840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1121770"/>
            <a:ext cx="5076056" cy="2470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68" t="14881" r="7248"/>
          <a:stretch/>
        </p:blipFill>
        <p:spPr>
          <a:xfrm>
            <a:off x="4630952" y="3789041"/>
            <a:ext cx="4297024" cy="2736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16944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5834" y="274638"/>
            <a:ext cx="7650965" cy="1143000"/>
          </a:xfrm>
        </p:spPr>
        <p:txBody>
          <a:bodyPr/>
          <a:lstStyle/>
          <a:p>
            <a:r>
              <a:rPr lang="ru-RU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Verdana" pitchFamily="34" charset="0"/>
                <a:cs typeface="Verdana" pitchFamily="34" charset="0"/>
              </a:rPr>
              <a:t>Закон об образовании (ст.63)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651304" cy="485740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   </a:t>
            </a:r>
            <a:r>
              <a:rPr lang="ru-RU" sz="2800" b="1" dirty="0" smtClean="0"/>
              <a:t>Среднее </a:t>
            </a:r>
            <a:r>
              <a:rPr lang="ru-RU" sz="2800" b="1" dirty="0"/>
              <a:t>общее образование направлено на дальнейшее становление и формирование личности обучающегося, развитие интереса к познанию и творческих способностей обучающегося, формирование навыков самостоятельной учебной деятельности на основе  индивидуализации и профессиональной ориентации содержания среднего общего образования, подготовку обучающегося к жизни в обществе, самостоятельному жизненному выбору, продолжению образования и началу профессиональной деятельности.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1"/>
            <a:ext cx="2071670" cy="1214421"/>
            <a:chOff x="1341" y="1134"/>
            <a:chExt cx="3000" cy="2160"/>
          </a:xfrm>
        </p:grpSpPr>
        <p:pic>
          <p:nvPicPr>
            <p:cNvPr id="5" name="Header_Image2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1" y="1134"/>
              <a:ext cx="30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Image1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1" y="1854"/>
              <a:ext cx="300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="" val="4144556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2448272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Повышение квалификации руководящих и педагогических кадров при Донецком ИППО </a:t>
            </a:r>
            <a:r>
              <a:rPr lang="ru-RU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</a:br>
            <a:r>
              <a:rPr lang="ru-RU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в </a:t>
            </a:r>
            <a:r>
              <a:rPr lang="ru-RU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2015 </a:t>
            </a:r>
            <a:r>
              <a:rPr lang="ru-RU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году</a:t>
            </a:r>
            <a:br>
              <a:rPr lang="ru-RU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</a:br>
            <a:r>
              <a:rPr lang="ru-RU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/>
            </a:r>
            <a:br>
              <a:rPr lang="ru-RU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</a:b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Нормативная база</a:t>
            </a:r>
            <a:endParaRPr lang="ru-RU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492896"/>
            <a:ext cx="8712968" cy="3960440"/>
          </a:xfrm>
        </p:spPr>
        <p:txBody>
          <a:bodyPr>
            <a:noAutofit/>
          </a:bodyPr>
          <a:lstStyle/>
          <a:p>
            <a:pPr marL="265176" indent="-265176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Закон </a:t>
            </a:r>
            <a:r>
              <a:rPr lang="ru-RU" sz="2400" b="1" dirty="0">
                <a:solidFill>
                  <a:schemeClr val="tx1"/>
                </a:solidFill>
              </a:rPr>
              <a:t>ДНР «Об образовании» (ст.ст.44 п. 4.2, 45 п.1.7, п.1.8)</a:t>
            </a:r>
          </a:p>
          <a:p>
            <a:pPr marL="265176" indent="-265176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400" b="1" dirty="0">
                <a:solidFill>
                  <a:schemeClr val="tx1"/>
                </a:solidFill>
              </a:rPr>
              <a:t>Временное Положение о порядке проведения аттестации педагогических работников</a:t>
            </a:r>
          </a:p>
          <a:p>
            <a:pPr marL="265176" indent="-265176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Приказ </a:t>
            </a:r>
            <a:r>
              <a:rPr lang="ru-RU" sz="2400" b="1" dirty="0">
                <a:solidFill>
                  <a:schemeClr val="tx1"/>
                </a:solidFill>
              </a:rPr>
              <a:t>Министерства образования и науки Донецкой Народной Республики от 31.12.2014 года № 91</a:t>
            </a:r>
          </a:p>
          <a:p>
            <a:pPr marL="265176" indent="-265176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400" b="1" dirty="0">
                <a:solidFill>
                  <a:schemeClr val="tx1"/>
                </a:solidFill>
              </a:rPr>
              <a:t>Письмо </a:t>
            </a:r>
            <a:r>
              <a:rPr lang="ru-RU" sz="2400" b="1" dirty="0" err="1">
                <a:solidFill>
                  <a:schemeClr val="tx1"/>
                </a:solidFill>
              </a:rPr>
              <a:t>ОблИППО</a:t>
            </a:r>
            <a:r>
              <a:rPr lang="ru-RU" sz="2400" b="1" dirty="0">
                <a:solidFill>
                  <a:schemeClr val="tx1"/>
                </a:solidFill>
              </a:rPr>
              <a:t> от 25.02.15 № 15/02 «Об изменении формата обучения на курсах повышения квалификации»</a:t>
            </a:r>
          </a:p>
          <a:p>
            <a:pPr marL="265176" indent="-265176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400" b="1" dirty="0">
                <a:solidFill>
                  <a:schemeClr val="tx1"/>
                </a:solidFill>
              </a:rPr>
              <a:t>Письмо </a:t>
            </a:r>
            <a:r>
              <a:rPr lang="ru-RU" sz="2400" b="1" dirty="0" err="1">
                <a:solidFill>
                  <a:schemeClr val="tx1"/>
                </a:solidFill>
              </a:rPr>
              <a:t>ОблИППО</a:t>
            </a:r>
            <a:r>
              <a:rPr lang="ru-RU" sz="2400" b="1" dirty="0">
                <a:solidFill>
                  <a:schemeClr val="tx1"/>
                </a:solidFill>
              </a:rPr>
              <a:t> от 27.02.15 № 20/02 «О поселении в общежитие на период обучения слушателей курсов повышения квалификации»</a:t>
            </a:r>
          </a:p>
          <a:p>
            <a:pPr algn="just" fontAlgn="auto">
              <a:spcAft>
                <a:spcPts val="0"/>
              </a:spcAft>
              <a:buFont typeface="Wingdings 2"/>
              <a:buNone/>
              <a:defRPr/>
            </a:pP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7897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61" r="1301" b="5982"/>
          <a:stretch/>
        </p:blipFill>
        <p:spPr>
          <a:xfrm>
            <a:off x="539552" y="980728"/>
            <a:ext cx="8467290" cy="5040560"/>
          </a:xfr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59" y="0"/>
            <a:ext cx="2073275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45368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90" b="5491"/>
          <a:stretch/>
        </p:blipFill>
        <p:spPr>
          <a:xfrm>
            <a:off x="307229" y="908721"/>
            <a:ext cx="8693563" cy="5472608"/>
          </a:xfr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73275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10671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03" b="4709"/>
          <a:stretch/>
        </p:blipFill>
        <p:spPr>
          <a:xfrm>
            <a:off x="468313" y="908720"/>
            <a:ext cx="8549349" cy="5400600"/>
          </a:xfr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73275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12043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72" b="4169"/>
          <a:stretch/>
        </p:blipFill>
        <p:spPr>
          <a:xfrm>
            <a:off x="467544" y="908720"/>
            <a:ext cx="8347075" cy="4835047"/>
          </a:xfr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73275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2319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03" b="4709"/>
          <a:stretch/>
        </p:blipFill>
        <p:spPr>
          <a:xfrm>
            <a:off x="468313" y="908720"/>
            <a:ext cx="8549349" cy="5400600"/>
          </a:xfr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73275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8548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56" b="3133"/>
          <a:stretch/>
        </p:blipFill>
        <p:spPr>
          <a:xfrm>
            <a:off x="467544" y="836712"/>
            <a:ext cx="8280400" cy="4860100"/>
          </a:xfr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73275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17246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"/>
            <a:ext cx="1857356" cy="1214422"/>
            <a:chOff x="1341" y="1134"/>
            <a:chExt cx="3000" cy="2160"/>
          </a:xfrm>
        </p:grpSpPr>
        <p:pic>
          <p:nvPicPr>
            <p:cNvPr id="16388" name="Header_Image2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1" y="1134"/>
              <a:ext cx="30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9" name="Image1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1" y="1854"/>
              <a:ext cx="300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430172"/>
              </p:ext>
            </p:extLst>
          </p:nvPr>
        </p:nvGraphicFramePr>
        <p:xfrm>
          <a:off x="214282" y="428604"/>
          <a:ext cx="8715436" cy="621293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33602"/>
                <a:gridCol w="6681834"/>
              </a:tblGrid>
              <a:tr h="68055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itchFamily="34" charset="0"/>
                        </a:rPr>
                        <a:t>Массовые мероприятия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8055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ndara" pitchFamily="34" charset="0"/>
                        </a:rPr>
                        <a:t>Март </a:t>
                      </a:r>
                      <a:endParaRPr lang="ru-RU" sz="2000" b="1" dirty="0">
                        <a:latin typeface="Candar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Candara" pitchFamily="34" charset="0"/>
                        </a:rPr>
                        <a:t>Международная </a:t>
                      </a:r>
                      <a:r>
                        <a:rPr lang="ru-RU" sz="2000" b="1" dirty="0" smtClean="0">
                          <a:latin typeface="Candara" pitchFamily="34" charset="0"/>
                        </a:rPr>
                        <a:t>выставка </a:t>
                      </a:r>
                      <a:r>
                        <a:rPr lang="ru-RU" sz="2000" dirty="0" smtClean="0">
                          <a:latin typeface="Candara" pitchFamily="34" charset="0"/>
                        </a:rPr>
                        <a:t>«Современные учебные заведения»</a:t>
                      </a:r>
                    </a:p>
                  </a:txBody>
                  <a:tcPr/>
                </a:tc>
              </a:tr>
              <a:tr h="68055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ndara" pitchFamily="34" charset="0"/>
                        </a:rPr>
                        <a:t>Март-май </a:t>
                      </a:r>
                      <a:endParaRPr lang="ru-RU" sz="2000" b="1" dirty="0">
                        <a:latin typeface="Candar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Candara" pitchFamily="34" charset="0"/>
                        </a:rPr>
                        <a:t>Конкурс</a:t>
                      </a:r>
                      <a:r>
                        <a:rPr lang="ru-RU" sz="2000" dirty="0" smtClean="0">
                          <a:latin typeface="Candara" pitchFamily="34" charset="0"/>
                        </a:rPr>
                        <a:t> для руководителей ОУЗ «Управленческая гейм-технология»</a:t>
                      </a:r>
                    </a:p>
                  </a:txBody>
                  <a:tcPr/>
                </a:tc>
              </a:tr>
              <a:tr h="68055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ndara" pitchFamily="34" charset="0"/>
                        </a:rPr>
                        <a:t>Март-сентябрь</a:t>
                      </a:r>
                      <a:endParaRPr lang="ru-RU" sz="2000" b="1" dirty="0">
                        <a:latin typeface="Candar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Candara" pitchFamily="34" charset="0"/>
                        </a:rPr>
                        <a:t>Конкурс</a:t>
                      </a:r>
                      <a:r>
                        <a:rPr lang="ru-RU" sz="2000" dirty="0" smtClean="0">
                          <a:latin typeface="Candara" pitchFamily="34" charset="0"/>
                        </a:rPr>
                        <a:t> «</a:t>
                      </a:r>
                      <a:r>
                        <a:rPr lang="ru-RU" sz="2000" dirty="0" err="1" smtClean="0">
                          <a:latin typeface="Candara" pitchFamily="34" charset="0"/>
                        </a:rPr>
                        <a:t>Компетентностно</a:t>
                      </a:r>
                      <a:r>
                        <a:rPr lang="ru-RU" sz="2000" dirty="0" smtClean="0">
                          <a:latin typeface="Candara" pitchFamily="34" charset="0"/>
                        </a:rPr>
                        <a:t> ориентированный урок истории родного края, 5 класс»</a:t>
                      </a:r>
                    </a:p>
                  </a:txBody>
                  <a:tcPr/>
                </a:tc>
              </a:tr>
              <a:tr h="1272347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ndara" pitchFamily="34" charset="0"/>
                        </a:rPr>
                        <a:t>Апрель </a:t>
                      </a:r>
                      <a:endParaRPr lang="ru-RU" sz="2000" b="1" dirty="0">
                        <a:latin typeface="Candar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ndara" pitchFamily="34" charset="0"/>
                        </a:rPr>
                        <a:t>Региональная </a:t>
                      </a:r>
                      <a:r>
                        <a:rPr lang="ru-RU" sz="2000" dirty="0" smtClean="0">
                          <a:latin typeface="Candara" pitchFamily="34" charset="0"/>
                        </a:rPr>
                        <a:t>научно-практическая электронная </a:t>
                      </a:r>
                      <a:r>
                        <a:rPr lang="ru-RU" sz="2000" b="1" dirty="0" smtClean="0">
                          <a:latin typeface="Candara" pitchFamily="34" charset="0"/>
                        </a:rPr>
                        <a:t>конференция </a:t>
                      </a:r>
                      <a:r>
                        <a:rPr lang="ru-RU" sz="2000" dirty="0" smtClean="0">
                          <a:latin typeface="Candara" pitchFamily="34" charset="0"/>
                        </a:rPr>
                        <a:t>«Проблемы формирования </a:t>
                      </a:r>
                      <a:r>
                        <a:rPr lang="ru-RU" sz="2000" dirty="0" err="1" smtClean="0">
                          <a:latin typeface="Candara" pitchFamily="34" charset="0"/>
                        </a:rPr>
                        <a:t>компетентностных</a:t>
                      </a:r>
                      <a:r>
                        <a:rPr lang="ru-RU" sz="2000" dirty="0" smtClean="0">
                          <a:latin typeface="Candara" pitchFamily="34" charset="0"/>
                        </a:rPr>
                        <a:t> характеристик педагога инструментами и средствами</a:t>
                      </a:r>
                      <a:r>
                        <a:rPr lang="ru-RU" sz="2000" baseline="0" dirty="0" smtClean="0">
                          <a:latin typeface="Candara" pitchFamily="34" charset="0"/>
                        </a:rPr>
                        <a:t> </a:t>
                      </a:r>
                      <a:r>
                        <a:rPr lang="ru-RU" sz="2000" dirty="0" smtClean="0">
                          <a:latin typeface="Candara" pitchFamily="34" charset="0"/>
                        </a:rPr>
                        <a:t>методической работы»</a:t>
                      </a:r>
                    </a:p>
                  </a:txBody>
                  <a:tcPr/>
                </a:tc>
              </a:tr>
              <a:tr h="68055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ndara" pitchFamily="34" charset="0"/>
                        </a:rPr>
                        <a:t>Май </a:t>
                      </a:r>
                      <a:endParaRPr lang="ru-RU" sz="2000" b="1" dirty="0">
                        <a:latin typeface="Candar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Candara" pitchFamily="34" charset="0"/>
                        </a:rPr>
                        <a:t>Web-витрина </a:t>
                      </a:r>
                      <a:r>
                        <a:rPr lang="ru-RU" sz="2000" dirty="0" smtClean="0">
                          <a:latin typeface="Candara" pitchFamily="34" charset="0"/>
                        </a:rPr>
                        <a:t>«Великая Отечественная война: человеческий фактор и уроки истории»</a:t>
                      </a:r>
                    </a:p>
                  </a:txBody>
                  <a:tcPr/>
                </a:tc>
              </a:tr>
              <a:tr h="139709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ndara" pitchFamily="34" charset="0"/>
                        </a:rPr>
                        <a:t>Август-сентябрь </a:t>
                      </a:r>
                      <a:endParaRPr lang="ru-RU" sz="2000" b="1" dirty="0">
                        <a:latin typeface="Candar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Candara" pitchFamily="34" charset="0"/>
                        </a:rPr>
                        <a:t>Дистанционный </a:t>
                      </a:r>
                      <a:r>
                        <a:rPr lang="ru-RU" sz="2000" b="1" dirty="0" smtClean="0">
                          <a:latin typeface="Candara" pitchFamily="34" charset="0"/>
                        </a:rPr>
                        <a:t>конкурс </a:t>
                      </a:r>
                      <a:r>
                        <a:rPr lang="ru-RU" sz="2000" dirty="0" smtClean="0">
                          <a:latin typeface="Candara" pitchFamily="34" charset="0"/>
                        </a:rPr>
                        <a:t>педагогических идей и мастерства среди учителей-словесников «Педагогические таланты XXI века» («Педагогический Х-фактор»/ «Педагогический лот» / «Педагогический аукцион»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214422"/>
            <a:ext cx="8229600" cy="574675"/>
          </a:xfrm>
        </p:spPr>
        <p:txBody>
          <a:bodyPr rtlCol="0">
            <a:normAutofit fontScale="85000" lnSpcReduction="20000"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48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Международная деятельность</a:t>
            </a:r>
            <a:endParaRPr lang="ru-RU" sz="48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2285984" cy="1500173"/>
            <a:chOff x="1341" y="1134"/>
            <a:chExt cx="3000" cy="2160"/>
          </a:xfrm>
        </p:grpSpPr>
        <p:pic>
          <p:nvPicPr>
            <p:cNvPr id="16388" name="Header_Image2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1" y="1134"/>
              <a:ext cx="30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9" name="Image1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1" y="1854"/>
              <a:ext cx="300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87" name="WordArt 9"/>
          <p:cNvSpPr>
            <a:spLocks noChangeArrowheads="1" noChangeShapeType="1" noTextEdit="1"/>
          </p:cNvSpPr>
          <p:nvPr/>
        </p:nvSpPr>
        <p:spPr bwMode="auto">
          <a:xfrm>
            <a:off x="539750" y="1857363"/>
            <a:ext cx="8064500" cy="3659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200" b="1" kern="10" dirty="0">
              <a:ln w="9525">
                <a:noFill/>
                <a:round/>
                <a:headEnd/>
                <a:tailEnd/>
              </a:ln>
              <a:solidFill>
                <a:srgbClr val="0A0278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7225" y="2000240"/>
            <a:ext cx="745919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</a:t>
            </a:r>
            <a:endParaRPr lang="ru-RU" dirty="0"/>
          </a:p>
          <a:p>
            <a:pPr>
              <a:buFont typeface="Wingdings" pitchFamily="2" charset="2"/>
              <a:buChar char="§"/>
            </a:pPr>
            <a:r>
              <a:rPr lang="ru-RU" sz="2800" b="1" dirty="0" smtClean="0">
                <a:latin typeface="Candara" pitchFamily="34" charset="0"/>
              </a:rPr>
              <a:t> участие в Международных олимпиадах по предметам проекта «</a:t>
            </a:r>
            <a:r>
              <a:rPr lang="ru-RU" sz="2800" b="1" dirty="0" err="1" smtClean="0">
                <a:latin typeface="Candara" pitchFamily="34" charset="0"/>
              </a:rPr>
              <a:t>Инфоурок</a:t>
            </a:r>
            <a:r>
              <a:rPr lang="ru-RU" sz="2800" b="1" dirty="0" smtClean="0">
                <a:latin typeface="Candara" pitchFamily="34" charset="0"/>
              </a:rPr>
              <a:t>», </a:t>
            </a:r>
          </a:p>
          <a:p>
            <a:pPr>
              <a:buFont typeface="Wingdings" pitchFamily="2" charset="2"/>
              <a:buChar char="§"/>
            </a:pPr>
            <a:r>
              <a:rPr lang="ru-RU" sz="2800" b="1" dirty="0">
                <a:latin typeface="Candara" pitchFamily="34" charset="0"/>
              </a:rPr>
              <a:t>заключение договоров о сотрудничестве (Москва, Санкт-Петербург, Ростов, Крым, Краснодар, Нижний Новгород, Минск</a:t>
            </a:r>
            <a:r>
              <a:rPr lang="ru-RU" sz="2800" b="1" dirty="0" smtClean="0">
                <a:latin typeface="Candara" pitchFamily="34" charset="0"/>
              </a:rPr>
              <a:t>),</a:t>
            </a:r>
            <a:endParaRPr lang="ru-RU" sz="2800" b="1" dirty="0">
              <a:latin typeface="Candar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800" b="1" dirty="0" smtClean="0">
                <a:latin typeface="Candara" pitchFamily="34" charset="0"/>
              </a:rPr>
              <a:t>участие </a:t>
            </a:r>
            <a:r>
              <a:rPr lang="ru-RU" sz="2800" b="1" dirty="0">
                <a:latin typeface="Candara" pitchFamily="34" charset="0"/>
              </a:rPr>
              <a:t>в </a:t>
            </a:r>
            <a:r>
              <a:rPr lang="ru-RU" sz="2800" b="1" dirty="0" err="1">
                <a:latin typeface="Candara" pitchFamily="34" charset="0"/>
              </a:rPr>
              <a:t>вебинарах</a:t>
            </a:r>
            <a:r>
              <a:rPr lang="ru-RU" sz="2800" b="1" dirty="0">
                <a:latin typeface="Candara" pitchFamily="34" charset="0"/>
              </a:rPr>
              <a:t>, стажировках, курсах повышения квалификации, научно-методических мероприятиях (конференции, семинары, тренинги и т.д</a:t>
            </a:r>
            <a:r>
              <a:rPr lang="ru-RU" sz="2800" b="1" dirty="0" smtClean="0">
                <a:latin typeface="Candara" pitchFamily="34" charset="0"/>
              </a:rPr>
              <a:t>.)</a:t>
            </a:r>
            <a:endParaRPr lang="uk-UA" sz="2800" dirty="0" smtClean="0"/>
          </a:p>
          <a:p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7617"/>
            <a:ext cx="8229600" cy="42716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www.vgf.ru/pedagogu/Webinars.aspx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21" t="18411" r="50000" b="7215"/>
          <a:stretch/>
        </p:blipFill>
        <p:spPr bwMode="auto">
          <a:xfrm>
            <a:off x="5796136" y="1803781"/>
            <a:ext cx="3195548" cy="456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7016"/>
            <a:ext cx="9144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53" t="21677" r="22831" b="6045"/>
          <a:stretch/>
        </p:blipFill>
        <p:spPr bwMode="auto">
          <a:xfrm>
            <a:off x="15807" y="1628800"/>
            <a:ext cx="566199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33678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 rtlCol="0">
            <a:normAutofit fontScale="400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8000" b="1" i="1" dirty="0" err="1" smtClean="0">
                <a:solidFill>
                  <a:srgbClr val="0A02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Ключевые</a:t>
            </a:r>
            <a:r>
              <a:rPr lang="uk-UA" sz="8000" b="1" i="1" dirty="0" smtClean="0">
                <a:solidFill>
                  <a:srgbClr val="0A02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</a:t>
            </a:r>
            <a:r>
              <a:rPr lang="uk-UA" sz="8000" b="1" i="1" dirty="0" err="1" smtClean="0">
                <a:solidFill>
                  <a:srgbClr val="0A02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направления</a:t>
            </a:r>
            <a:r>
              <a:rPr lang="uk-UA" sz="8000" b="1" i="1" dirty="0" smtClean="0">
                <a:solidFill>
                  <a:srgbClr val="0A02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</a:t>
            </a:r>
            <a:r>
              <a:rPr lang="uk-UA" sz="8000" b="1" i="1" dirty="0" err="1" smtClean="0">
                <a:solidFill>
                  <a:srgbClr val="0A02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работы</a:t>
            </a:r>
            <a:r>
              <a:rPr lang="uk-UA" sz="8000" b="1" i="1" dirty="0" smtClean="0">
                <a:solidFill>
                  <a:srgbClr val="0A02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в 2015 </a:t>
            </a:r>
            <a:r>
              <a:rPr lang="uk-UA" sz="8000" b="1" i="1" dirty="0" err="1" smtClean="0">
                <a:solidFill>
                  <a:srgbClr val="0A02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году</a:t>
            </a:r>
            <a:r>
              <a:rPr lang="uk-UA" sz="8000" b="1" i="1" dirty="0" smtClean="0">
                <a:solidFill>
                  <a:srgbClr val="0A02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:</a:t>
            </a:r>
            <a:endParaRPr lang="uk-UA" sz="8000" b="1" i="1" dirty="0" smtClean="0">
              <a:solidFill>
                <a:srgbClr val="0A02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6000" b="1" dirty="0"/>
              <a:t>Приведение в соответствие с новым законодательством нормативных </a:t>
            </a:r>
            <a:r>
              <a:rPr lang="ru-RU" sz="6000" b="1" dirty="0" smtClean="0"/>
              <a:t>актов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6000" b="1" dirty="0"/>
              <a:t>Научно-методическое сопровождение мероприятий, посвященных Году образования в Донецкой Народной </a:t>
            </a:r>
            <a:r>
              <a:rPr lang="ru-RU" sz="6000" b="1" dirty="0" smtClean="0"/>
              <a:t>Республике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6000" b="1" dirty="0"/>
              <a:t>Реализация комплекса внедренческих мероприятий по обеспечению соответствия педагогического процесса в учебных заведениях вызовам </a:t>
            </a:r>
            <a:r>
              <a:rPr lang="ru-RU" sz="6000" b="1" dirty="0" smtClean="0"/>
              <a:t>времени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6000" b="1" dirty="0"/>
              <a:t>Трансфер новейших моделей и технологий формирования духовно-нравственного развития личности, успешной социализации обучающихся в условиях современного общества.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6000" b="1" dirty="0" smtClean="0"/>
              <a:t>Расширение </a:t>
            </a:r>
            <a:r>
              <a:rPr lang="ru-RU" sz="6000" b="1" dirty="0"/>
              <a:t>единого образовательного цифрового пространства</a:t>
            </a:r>
            <a:endParaRPr lang="uk-UA" sz="60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uk-UA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grpSp>
        <p:nvGrpSpPr>
          <p:cNvPr id="112642" name="Group 4"/>
          <p:cNvGrpSpPr>
            <a:grpSpLocks/>
          </p:cNvGrpSpPr>
          <p:nvPr/>
        </p:nvGrpSpPr>
        <p:grpSpPr bwMode="auto">
          <a:xfrm>
            <a:off x="0" y="0"/>
            <a:ext cx="2643174" cy="1214421"/>
            <a:chOff x="1341" y="1134"/>
            <a:chExt cx="3000" cy="2160"/>
          </a:xfrm>
        </p:grpSpPr>
        <p:pic>
          <p:nvPicPr>
            <p:cNvPr id="112643" name="Header_Image2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1" y="1134"/>
              <a:ext cx="30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44" name="Image1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1" y="1854"/>
              <a:ext cx="300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00042"/>
            <a:ext cx="8715436" cy="1143000"/>
          </a:xfrm>
        </p:spPr>
        <p:txBody>
          <a:bodyPr/>
          <a:lstStyle/>
          <a:p>
            <a:r>
              <a:rPr lang="ru-RU" sz="4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Мониторинг качества образования</a:t>
            </a:r>
            <a:endParaRPr lang="ru-RU" sz="4000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29021192"/>
              </p:ext>
            </p:extLst>
          </p:nvPr>
        </p:nvGraphicFramePr>
        <p:xfrm>
          <a:off x="457200" y="1600200"/>
          <a:ext cx="8229600" cy="47548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972188"/>
                <a:gridCol w="2257412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spc="-20" dirty="0" smtClean="0">
                          <a:effectLst/>
                          <a:latin typeface="Candara" pitchFamily="34" charset="0"/>
                        </a:rPr>
                        <a:t>Подготовка к изучению состояния преподавания истории в 2015-2016 учебном году</a:t>
                      </a:r>
                      <a:endParaRPr lang="ru-RU" sz="2400" b="1" dirty="0" smtClean="0">
                        <a:effectLst/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/>
                          <a:latin typeface="Candara" pitchFamily="34" charset="0"/>
                        </a:rPr>
                        <a:t>апрель-август</a:t>
                      </a:r>
                      <a:endParaRPr lang="ru-RU" sz="2400" b="1" dirty="0" smtClean="0">
                        <a:effectLst/>
                        <a:latin typeface="Candara" pitchFamily="34" charset="0"/>
                        <a:cs typeface="Times New Roman"/>
                      </a:endParaRPr>
                    </a:p>
                    <a:p>
                      <a:pPr algn="l"/>
                      <a:endParaRPr lang="ru-RU" sz="2400" b="1" dirty="0">
                        <a:latin typeface="Candara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spc="-20" dirty="0" smtClean="0">
                          <a:effectLst/>
                          <a:latin typeface="Candara" pitchFamily="34" charset="0"/>
                        </a:rPr>
                        <a:t>Отслеживание уровня учебных достижений учеников начальной школы</a:t>
                      </a:r>
                      <a:endParaRPr lang="ru-RU" sz="2400" b="1" dirty="0" smtClean="0">
                        <a:effectLst/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/>
                          <a:latin typeface="Candara" pitchFamily="34" charset="0"/>
                        </a:rPr>
                        <a:t>май</a:t>
                      </a:r>
                      <a:endParaRPr lang="ru-RU" sz="2400" b="1" dirty="0" smtClean="0">
                        <a:effectLst/>
                        <a:latin typeface="Candara" pitchFamily="34" charset="0"/>
                        <a:cs typeface="Times New Roman"/>
                      </a:endParaRPr>
                    </a:p>
                    <a:p>
                      <a:pPr algn="l"/>
                      <a:endParaRPr lang="ru-RU" sz="2400" b="1" dirty="0">
                        <a:latin typeface="Candara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spc="-20" dirty="0" smtClean="0">
                          <a:effectLst/>
                          <a:latin typeface="Candara" pitchFamily="34" charset="0"/>
                        </a:rPr>
                        <a:t>Мониторинг качества и результативности форм обучения, предлагаемых учащимся (очно-заочная, очно-дистанционная, дистанционная)</a:t>
                      </a:r>
                      <a:endParaRPr lang="ru-RU" sz="2400" b="1" dirty="0" smtClean="0">
                        <a:effectLst/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ndara" pitchFamily="34" charset="0"/>
                        </a:rPr>
                        <a:t>апрель-май</a:t>
                      </a:r>
                      <a:endParaRPr lang="ru-RU" sz="2400" b="1" dirty="0">
                        <a:effectLst/>
                        <a:latin typeface="Candara" pitchFamily="34" charset="0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spc="-20" dirty="0" smtClean="0">
                          <a:effectLst/>
                          <a:latin typeface="Candara" pitchFamily="34" charset="0"/>
                        </a:rPr>
                        <a:t>Мониторинговое исследование результатов участия детей в международных предметных конкурсах</a:t>
                      </a:r>
                      <a:endParaRPr lang="ru-RU" sz="2400" b="1" dirty="0" smtClean="0">
                        <a:effectLst/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/>
                          <a:latin typeface="Candara" pitchFamily="34" charset="0"/>
                        </a:rPr>
                        <a:t>в течение года</a:t>
                      </a:r>
                      <a:endParaRPr lang="ru-RU" sz="2400" b="1" dirty="0" smtClean="0">
                        <a:effectLst/>
                        <a:latin typeface="Candara" pitchFamily="34" charset="0"/>
                        <a:ea typeface="Calibri"/>
                        <a:cs typeface="Times New Roman"/>
                      </a:endParaRPr>
                    </a:p>
                    <a:p>
                      <a:pPr algn="l"/>
                      <a:endParaRPr lang="ru-RU" sz="2400" b="1" dirty="0">
                        <a:latin typeface="Candar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0"/>
            <a:ext cx="1928794" cy="1285859"/>
            <a:chOff x="1341" y="1134"/>
            <a:chExt cx="3000" cy="2160"/>
          </a:xfrm>
        </p:grpSpPr>
        <p:pic>
          <p:nvPicPr>
            <p:cNvPr id="6" name="Header_Image2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1" y="1134"/>
              <a:ext cx="30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Image1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1" y="1854"/>
              <a:ext cx="300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2051050" cy="1412875"/>
            <a:chOff x="1341" y="1134"/>
            <a:chExt cx="3000" cy="2160"/>
          </a:xfrm>
        </p:grpSpPr>
        <p:pic>
          <p:nvPicPr>
            <p:cNvPr id="16388" name="Header_Image2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1" y="1134"/>
              <a:ext cx="30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9" name="Image1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1" y="1854"/>
              <a:ext cx="300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87" name="WordArt 9"/>
          <p:cNvSpPr>
            <a:spLocks noChangeArrowheads="1" noChangeShapeType="1" noTextEdit="1"/>
          </p:cNvSpPr>
          <p:nvPr/>
        </p:nvSpPr>
        <p:spPr bwMode="auto">
          <a:xfrm>
            <a:off x="539750" y="620713"/>
            <a:ext cx="8064500" cy="4895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200" b="1" kern="10" dirty="0">
              <a:ln w="9525">
                <a:noFill/>
                <a:round/>
                <a:headEnd/>
                <a:tailEnd/>
              </a:ln>
              <a:solidFill>
                <a:srgbClr val="0A0278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785794"/>
            <a:ext cx="835824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17-21.08.2015   </a:t>
            </a:r>
            <a:r>
              <a:rPr lang="ru-RU" sz="28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ru-RU" sz="28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Августовская педагогическая студия «Форум образовательных инноваций - 2015</a:t>
            </a:r>
            <a:r>
              <a:rPr lang="ru-RU" sz="28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»: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ru-RU" sz="2000" b="1" i="1" dirty="0" smtClean="0">
                <a:latin typeface="Candara" pitchFamily="34" charset="0"/>
              </a:rPr>
              <a:t>  </a:t>
            </a:r>
            <a:r>
              <a:rPr lang="ru-RU" sz="2000" b="1" i="1" dirty="0" err="1" smtClean="0">
                <a:latin typeface="Candara" pitchFamily="34" charset="0"/>
              </a:rPr>
              <a:t>Конгрессная</a:t>
            </a:r>
            <a:r>
              <a:rPr lang="ru-RU" sz="2000" b="1" i="1" dirty="0" smtClean="0">
                <a:latin typeface="Candara" pitchFamily="34" charset="0"/>
              </a:rPr>
              <a:t> </a:t>
            </a:r>
            <a:r>
              <a:rPr lang="ru-RU" sz="2000" b="1" i="1" dirty="0">
                <a:latin typeface="Candara" pitchFamily="34" charset="0"/>
              </a:rPr>
              <a:t>программа «Образовательная инициатива как телепорт в будущее»</a:t>
            </a:r>
            <a:endParaRPr lang="ru-RU" sz="2000" b="1" dirty="0">
              <a:latin typeface="Candara" pitchFamily="34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latin typeface="Candara" pitchFamily="34" charset="0"/>
              </a:rPr>
              <a:t>  Терминал </a:t>
            </a:r>
            <a:r>
              <a:rPr lang="ru-RU" sz="2000" b="1" dirty="0">
                <a:latin typeface="Candara" pitchFamily="34" charset="0"/>
              </a:rPr>
              <a:t>«Дошкольное образование»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latin typeface="Candara" pitchFamily="34" charset="0"/>
              </a:rPr>
              <a:t>  Терминал </a:t>
            </a:r>
            <a:r>
              <a:rPr lang="ru-RU" sz="2000" b="1" dirty="0">
                <a:latin typeface="Candara" pitchFamily="34" charset="0"/>
              </a:rPr>
              <a:t>«Школьное образование»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latin typeface="Candara" pitchFamily="34" charset="0"/>
              </a:rPr>
              <a:t>  Терминал </a:t>
            </a:r>
            <a:r>
              <a:rPr lang="ru-RU" sz="2000" b="1" dirty="0">
                <a:latin typeface="Candara" pitchFamily="34" charset="0"/>
              </a:rPr>
              <a:t>«Дополнительное педагогическое образование»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latin typeface="Candara" pitchFamily="34" charset="0"/>
              </a:rPr>
              <a:t>  Терминал </a:t>
            </a:r>
            <a:r>
              <a:rPr lang="ru-RU" sz="2000" b="1" dirty="0">
                <a:latin typeface="Candara" pitchFamily="34" charset="0"/>
              </a:rPr>
              <a:t>«Профессиональное техническое образование»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i="1" dirty="0" smtClean="0">
                <a:latin typeface="Candara" pitchFamily="34" charset="0"/>
              </a:rPr>
              <a:t>  Программа </a:t>
            </a:r>
            <a:r>
              <a:rPr lang="ru-RU" sz="2000" b="1" i="1" dirty="0">
                <a:latin typeface="Candara" pitchFamily="34" charset="0"/>
              </a:rPr>
              <a:t>«На шаг впереди!»:</a:t>
            </a:r>
            <a:endParaRPr lang="ru-RU" sz="2000" b="1" dirty="0">
              <a:latin typeface="Candara" pitchFamily="34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latin typeface="Candara" pitchFamily="34" charset="0"/>
              </a:rPr>
              <a:t>  Инновации </a:t>
            </a:r>
            <a:r>
              <a:rPr lang="ru-RU" sz="2000" b="1" dirty="0">
                <a:latin typeface="Candara" pitchFamily="34" charset="0"/>
              </a:rPr>
              <a:t>против рутины образования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latin typeface="Candara" pitchFamily="34" charset="0"/>
              </a:rPr>
              <a:t>  Образование </a:t>
            </a:r>
            <a:r>
              <a:rPr lang="ru-RU" sz="2000" b="1" dirty="0">
                <a:latin typeface="Candara" pitchFamily="34" charset="0"/>
              </a:rPr>
              <a:t>против школ-фабрик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latin typeface="Candara" pitchFamily="34" charset="0"/>
              </a:rPr>
              <a:t>  Оценка </a:t>
            </a:r>
            <a:r>
              <a:rPr lang="ru-RU" sz="2000" b="1" dirty="0">
                <a:latin typeface="Candara" pitchFamily="34" charset="0"/>
              </a:rPr>
              <a:t>против отметки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latin typeface="Candara" pitchFamily="34" charset="0"/>
              </a:rPr>
              <a:t>  Образование </a:t>
            </a:r>
            <a:r>
              <a:rPr lang="ru-RU" sz="2000" b="1" dirty="0">
                <a:latin typeface="Candara" pitchFamily="34" charset="0"/>
              </a:rPr>
              <a:t>в поддержку «умной» инфраструктуры жизни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latin typeface="Candara" pitchFamily="34" charset="0"/>
              </a:rPr>
              <a:t>  Образование </a:t>
            </a:r>
            <a:r>
              <a:rPr lang="ru-RU" sz="2000" b="1" dirty="0">
                <a:latin typeface="Candara" pitchFamily="34" charset="0"/>
              </a:rPr>
              <a:t>без стен и границ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latin typeface="Candara" pitchFamily="34" charset="0"/>
              </a:rPr>
              <a:t>  </a:t>
            </a:r>
            <a:r>
              <a:rPr lang="ru-RU" sz="2000" b="1" dirty="0" err="1" smtClean="0">
                <a:latin typeface="Candara" pitchFamily="34" charset="0"/>
              </a:rPr>
              <a:t>Безбарьерная</a:t>
            </a:r>
            <a:r>
              <a:rPr lang="ru-RU" sz="2000" b="1" dirty="0" smtClean="0">
                <a:latin typeface="Candara" pitchFamily="34" charset="0"/>
              </a:rPr>
              <a:t> </a:t>
            </a:r>
            <a:r>
              <a:rPr lang="ru-RU" sz="2000" b="1" dirty="0">
                <a:latin typeface="Candara" pitchFamily="34" charset="0"/>
              </a:rPr>
              <a:t>среда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latin typeface="Candara" pitchFamily="34" charset="0"/>
              </a:rPr>
              <a:t>  Педагог </a:t>
            </a:r>
            <a:r>
              <a:rPr lang="ru-RU" sz="2000" b="1" dirty="0">
                <a:latin typeface="Candara" pitchFamily="34" charset="0"/>
              </a:rPr>
              <a:t>как учащийся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latin typeface="Candara" pitchFamily="34" charset="0"/>
              </a:rPr>
              <a:t>  Конкурс </a:t>
            </a:r>
            <a:r>
              <a:rPr lang="ru-RU" sz="2000" b="1" dirty="0">
                <a:latin typeface="Candara" pitchFamily="34" charset="0"/>
              </a:rPr>
              <a:t>портфолио учебных проектов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928688"/>
            <a:ext cx="7800975" cy="50006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6000" b="1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Декабрь 2015 -</a:t>
            </a:r>
            <a:br>
              <a:rPr lang="ru-RU" sz="6000" b="1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1 съезд работников образования Донецкой Народной Республики</a:t>
            </a:r>
            <a:endParaRPr lang="ru-RU" sz="6000" dirty="0"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grpSp>
        <p:nvGrpSpPr>
          <p:cNvPr id="319490" name="Group 4"/>
          <p:cNvGrpSpPr>
            <a:grpSpLocks/>
          </p:cNvGrpSpPr>
          <p:nvPr/>
        </p:nvGrpSpPr>
        <p:grpSpPr bwMode="auto">
          <a:xfrm>
            <a:off x="0" y="0"/>
            <a:ext cx="2500298" cy="2000240"/>
            <a:chOff x="1341" y="1134"/>
            <a:chExt cx="3000" cy="2160"/>
          </a:xfrm>
        </p:grpSpPr>
        <p:pic>
          <p:nvPicPr>
            <p:cNvPr id="319491" name="Header_Image2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1" y="1134"/>
              <a:ext cx="30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9492" name="Image1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1" y="1854"/>
              <a:ext cx="300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Содержимое 2"/>
          <p:cNvSpPr>
            <a:spLocks noGrp="1"/>
          </p:cNvSpPr>
          <p:nvPr>
            <p:ph idx="1"/>
          </p:nvPr>
        </p:nvSpPr>
        <p:spPr>
          <a:xfrm>
            <a:off x="571472" y="642918"/>
            <a:ext cx="8072494" cy="592933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5000" b="1" i="1" dirty="0" smtClean="0">
                <a:solidFill>
                  <a:srgbClr val="0A0278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44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Verdana" pitchFamily="34" charset="0"/>
                <a:cs typeface="Verdana" pitchFamily="34" charset="0"/>
              </a:rPr>
              <a:t>Нормативная база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900" b="1" dirty="0" smtClean="0">
                <a:latin typeface="Candara" pitchFamily="34" charset="0"/>
                <a:cs typeface="Times New Roman" pitchFamily="18" charset="0"/>
              </a:rPr>
              <a:t>Конституция ДНР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900" b="1" dirty="0" smtClean="0">
                <a:latin typeface="Candara" pitchFamily="34" charset="0"/>
                <a:cs typeface="Times New Roman" pitchFamily="18" charset="0"/>
              </a:rPr>
              <a:t>Закон ДНР «Об образовании»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900" b="1" dirty="0" smtClean="0">
                <a:latin typeface="Candara" pitchFamily="34" charset="0"/>
                <a:cs typeface="Times New Roman" pitchFamily="18" charset="0"/>
              </a:rPr>
              <a:t>Положение о лицензировании образовательной  деятельности в ДНР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900" b="1" dirty="0" smtClean="0">
                <a:latin typeface="Candara" pitchFamily="34" charset="0"/>
                <a:cs typeface="Times New Roman" pitchFamily="18" charset="0"/>
              </a:rPr>
              <a:t>Положение о государственной аккредитации образовательной деятельности в ДНР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900" b="1" dirty="0" smtClean="0">
                <a:latin typeface="Candara" pitchFamily="34" charset="0"/>
                <a:cs typeface="Times New Roman" pitchFamily="18" charset="0"/>
              </a:rPr>
              <a:t>Временное положение о порядке проведения аттестации педагогических работников</a:t>
            </a:r>
          </a:p>
          <a:p>
            <a:pPr algn="just" eaLnBrk="1" hangingPunct="1">
              <a:buFont typeface="Wingdings" pitchFamily="2" charset="2"/>
              <a:buChar char="§"/>
            </a:pPr>
            <a:r>
              <a:rPr lang="ru-RU" sz="2900" b="1" dirty="0" smtClean="0">
                <a:latin typeface="Candara" pitchFamily="34" charset="0"/>
                <a:cs typeface="Times New Roman" pitchFamily="18" charset="0"/>
              </a:rPr>
              <a:t>Приказы МОН ДНР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2428860" cy="1643049"/>
            <a:chOff x="1341" y="1134"/>
            <a:chExt cx="3000" cy="2160"/>
          </a:xfrm>
        </p:grpSpPr>
        <p:pic>
          <p:nvPicPr>
            <p:cNvPr id="17411" name="Header_Image2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1" y="1134"/>
              <a:ext cx="30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2" name="Image1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1" y="1854"/>
              <a:ext cx="300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59"/>
          <a:stretch/>
        </p:blipFill>
        <p:spPr>
          <a:xfrm>
            <a:off x="179512" y="4659682"/>
            <a:ext cx="3584996" cy="2081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1052736"/>
            <a:ext cx="8229600" cy="1143000"/>
          </a:xfrm>
        </p:spPr>
        <p:txBody>
          <a:bodyPr/>
          <a:lstStyle/>
          <a:p>
            <a:r>
              <a:rPr lang="ru-RU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Verdana" pitchFamily="34" charset="0"/>
                <a:cs typeface="Verdana" pitchFamily="34" charset="0"/>
              </a:rPr>
              <a:t>ГЦМК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04664"/>
            <a:ext cx="2888732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564904"/>
            <a:ext cx="3779912" cy="1993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52"/>
          <a:stretch/>
        </p:blipFill>
        <p:spPr>
          <a:xfrm>
            <a:off x="5974328" y="402499"/>
            <a:ext cx="3009765" cy="2162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2564904"/>
            <a:ext cx="3672408" cy="2002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03" t="13153" r="7512"/>
          <a:stretch/>
        </p:blipFill>
        <p:spPr>
          <a:xfrm>
            <a:off x="5235063" y="4659682"/>
            <a:ext cx="3745283" cy="2081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3428153" y="68060"/>
            <a:ext cx="2431710" cy="1214421"/>
            <a:chOff x="1341" y="1134"/>
            <a:chExt cx="3000" cy="2160"/>
          </a:xfrm>
        </p:grpSpPr>
        <p:pic>
          <p:nvPicPr>
            <p:cNvPr id="13" name="Header_Image2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341" y="1134"/>
              <a:ext cx="30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Image1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41" y="1854"/>
              <a:ext cx="300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="" val="99185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274638"/>
            <a:ext cx="5220072" cy="1642194"/>
          </a:xfrm>
        </p:spPr>
        <p:txBody>
          <a:bodyPr/>
          <a:lstStyle/>
          <a:p>
            <a:r>
              <a:rPr lang="ru-RU" sz="32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Практикумы по переходу на 5-балльную систему оценивания</a:t>
            </a:r>
          </a:p>
        </p:txBody>
      </p:sp>
      <p:pic>
        <p:nvPicPr>
          <p:cNvPr id="4" name="Содержимое 3" descr="DSCN22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3717032"/>
            <a:ext cx="3980260" cy="2985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20150218_1135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9104" y="3846828"/>
            <a:ext cx="4014896" cy="3011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20150218_1137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620688"/>
            <a:ext cx="3923861" cy="294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SCN23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2060848"/>
            <a:ext cx="5426420" cy="2559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-20972" y="0"/>
            <a:ext cx="1712651" cy="1196752"/>
            <a:chOff x="1341" y="1134"/>
            <a:chExt cx="3000" cy="2160"/>
          </a:xfrm>
        </p:grpSpPr>
        <p:pic>
          <p:nvPicPr>
            <p:cNvPr id="9" name="Header_Image2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41" y="1134"/>
              <a:ext cx="30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Image1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41" y="1854"/>
              <a:ext cx="300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="" val="366716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813"/>
            <a:ext cx="8229600" cy="5643562"/>
          </a:xfrm>
        </p:spPr>
        <p:txBody>
          <a:bodyPr rtlCol="0"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66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Переход </a:t>
            </a:r>
            <a:r>
              <a:rPr lang="ru-RU" sz="66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 </a:t>
            </a:r>
            <a:r>
              <a:rPr lang="ru-RU" sz="66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5-балльную </a:t>
            </a:r>
            <a:r>
              <a:rPr lang="ru-RU" sz="66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систему оценивания учебных достижений учащихся </a:t>
            </a:r>
            <a:r>
              <a:rPr lang="ru-RU" sz="66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со 02.02.2015</a:t>
            </a:r>
          </a:p>
          <a:p>
            <a:pPr marL="0" indent="0" algn="ctr">
              <a:buNone/>
            </a:pPr>
            <a:endParaRPr lang="ru-RU" sz="2600" b="1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r>
              <a:rPr lang="ru-RU" sz="6200" b="1" dirty="0" smtClean="0">
                <a:latin typeface="Candara" pitchFamily="34" charset="0"/>
              </a:rPr>
              <a:t>приказ </a:t>
            </a:r>
            <a:r>
              <a:rPr lang="ru-RU" sz="6200" b="1" dirty="0">
                <a:latin typeface="Candara" pitchFamily="34" charset="0"/>
              </a:rPr>
              <a:t>МОН ДНР от </a:t>
            </a:r>
            <a:r>
              <a:rPr lang="ru-RU" sz="6200" b="1" dirty="0" smtClean="0">
                <a:latin typeface="Candara" pitchFamily="34" charset="0"/>
              </a:rPr>
              <a:t>20.01.2015 </a:t>
            </a:r>
            <a:r>
              <a:rPr lang="ru-RU" sz="6200" b="1" dirty="0">
                <a:latin typeface="Candara" pitchFamily="34" charset="0"/>
              </a:rPr>
              <a:t>№</a:t>
            </a:r>
            <a:r>
              <a:rPr lang="ru-RU" sz="6200" b="1" dirty="0" smtClean="0">
                <a:latin typeface="Candara" pitchFamily="34" charset="0"/>
              </a:rPr>
              <a:t>13</a:t>
            </a:r>
          </a:p>
          <a:p>
            <a:r>
              <a:rPr lang="ru-RU" sz="6200" b="1" dirty="0" smtClean="0">
                <a:latin typeface="Candara" pitchFamily="34" charset="0"/>
              </a:rPr>
              <a:t> </a:t>
            </a:r>
            <a:r>
              <a:rPr lang="ru-RU" sz="6200" b="1" dirty="0">
                <a:latin typeface="Candara" pitchFamily="34" charset="0"/>
              </a:rPr>
              <a:t>методические рекомендации Донецкого ИППО от </a:t>
            </a:r>
            <a:r>
              <a:rPr lang="ru-RU" sz="6200" b="1" dirty="0" smtClean="0">
                <a:latin typeface="Candara" pitchFamily="34" charset="0"/>
              </a:rPr>
              <a:t>29.01.2015 </a:t>
            </a:r>
          </a:p>
          <a:p>
            <a:r>
              <a:rPr lang="ru-RU" sz="6200" b="1" dirty="0" smtClean="0">
                <a:latin typeface="Candara" pitchFamily="34" charset="0"/>
              </a:rPr>
              <a:t>приказ </a:t>
            </a:r>
            <a:r>
              <a:rPr lang="ru-RU" sz="6200" b="1" dirty="0">
                <a:latin typeface="Candara" pitchFamily="34" charset="0"/>
              </a:rPr>
              <a:t>управления образования г.Шахтёрска от </a:t>
            </a:r>
            <a:r>
              <a:rPr lang="ru-RU" sz="6200" b="1" dirty="0" smtClean="0">
                <a:latin typeface="Candara" pitchFamily="34" charset="0"/>
              </a:rPr>
              <a:t>22.01.2015 </a:t>
            </a:r>
            <a:r>
              <a:rPr lang="ru-RU" sz="6200" b="1" dirty="0">
                <a:latin typeface="Candara" pitchFamily="34" charset="0"/>
              </a:rPr>
              <a:t>№</a:t>
            </a:r>
            <a:r>
              <a:rPr lang="ru-RU" sz="6200" b="1" dirty="0" smtClean="0">
                <a:latin typeface="Candara" pitchFamily="34" charset="0"/>
              </a:rPr>
              <a:t>6</a:t>
            </a:r>
            <a:endParaRPr lang="ru-RU" sz="6200" b="1" dirty="0">
              <a:latin typeface="Candara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6600" b="1" i="1" dirty="0">
              <a:solidFill>
                <a:srgbClr val="0A027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482" name="Group 4"/>
          <p:cNvGrpSpPr>
            <a:grpSpLocks/>
          </p:cNvGrpSpPr>
          <p:nvPr/>
        </p:nvGrpSpPr>
        <p:grpSpPr bwMode="auto">
          <a:xfrm>
            <a:off x="0" y="0"/>
            <a:ext cx="1907704" cy="1268759"/>
            <a:chOff x="1341" y="1134"/>
            <a:chExt cx="3000" cy="2160"/>
          </a:xfrm>
        </p:grpSpPr>
        <p:pic>
          <p:nvPicPr>
            <p:cNvPr id="20483" name="Header_Image2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1" y="1134"/>
              <a:ext cx="30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4" name="Image1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1" y="1854"/>
              <a:ext cx="300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1508" y="3068960"/>
            <a:ext cx="2484276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202404"/>
            <a:ext cx="7452320" cy="868958"/>
          </a:xfrm>
        </p:spPr>
        <p:txBody>
          <a:bodyPr/>
          <a:lstStyle/>
          <a:p>
            <a:pPr marL="342900" indent="-342900" eaLnBrk="1" fontAlgn="auto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4300" b="1" cap="small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Осень в детском </a:t>
            </a:r>
            <a:r>
              <a:rPr lang="ru-RU" sz="4300" b="1" cap="small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учреждении «Мир</a:t>
            </a:r>
            <a:r>
              <a:rPr lang="ru-RU" sz="4300" b="1" cap="small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»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1052736"/>
            <a:ext cx="3394066" cy="2545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1"/>
            <a:ext cx="2071670" cy="1214421"/>
            <a:chOff x="1341" y="1134"/>
            <a:chExt cx="3000" cy="2160"/>
          </a:xfrm>
        </p:grpSpPr>
        <p:pic>
          <p:nvPicPr>
            <p:cNvPr id="7" name="Header_Image2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41" y="1134"/>
              <a:ext cx="30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Image1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41" y="1854"/>
              <a:ext cx="300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052736"/>
            <a:ext cx="3360373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077072"/>
            <a:ext cx="3312368" cy="248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89956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N23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45857" y="4221089"/>
            <a:ext cx="4204483" cy="2474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DSCN23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86" y="4077072"/>
            <a:ext cx="3491880" cy="2618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SCN23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4120" y="1628800"/>
            <a:ext cx="5033426" cy="2867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SCN24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086" y="188640"/>
            <a:ext cx="3391272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347863" y="920914"/>
            <a:ext cx="2820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ru-RU" sz="40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j-ea"/>
                <a:cs typeface="+mj-cs"/>
              </a:rPr>
              <a:t>Школа</a:t>
            </a:r>
            <a:r>
              <a:rPr lang="ru-RU" sz="28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j-ea"/>
                <a:cs typeface="+mj-cs"/>
              </a:rPr>
              <a:t> </a:t>
            </a:r>
            <a:r>
              <a:rPr lang="ru-RU" sz="28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j-ea"/>
                <a:cs typeface="+mj-cs"/>
              </a:rPr>
              <a:t> </a:t>
            </a:r>
            <a:endParaRPr lang="ru-RU" sz="2800" b="1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ea typeface="+mj-ea"/>
              <a:cs typeface="+mj-cs"/>
            </a:endParaRPr>
          </a:p>
        </p:txBody>
      </p:sp>
      <p:pic>
        <p:nvPicPr>
          <p:cNvPr id="7" name="Рисунок 6" descr="DSCN2417.JPG"/>
          <p:cNvPicPr>
            <a:picLocks noChangeAspect="1"/>
          </p:cNvPicPr>
          <p:nvPr/>
        </p:nvPicPr>
        <p:blipFill rotWithShape="1">
          <a:blip r:embed="rId6" cstate="print"/>
          <a:srcRect b="5703"/>
          <a:stretch/>
        </p:blipFill>
        <p:spPr>
          <a:xfrm>
            <a:off x="6057319" y="188640"/>
            <a:ext cx="3054533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 rot="20529450">
            <a:off x="374597" y="3018483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j-ea"/>
                <a:cs typeface="+mj-cs"/>
              </a:rPr>
              <a:t>будущего</a:t>
            </a:r>
            <a:endParaRPr lang="ru-RU" sz="2800" b="1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 rot="1056500">
            <a:off x="6891437" y="3165086"/>
            <a:ext cx="2332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первоклассника</a:t>
            </a:r>
            <a:endParaRPr lang="ru-RU" sz="2800" b="1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3744231" y="-33083"/>
            <a:ext cx="2071670" cy="1214421"/>
            <a:chOff x="1341" y="1134"/>
            <a:chExt cx="3000" cy="2160"/>
          </a:xfrm>
        </p:grpSpPr>
        <p:pic>
          <p:nvPicPr>
            <p:cNvPr id="12" name="Header_Image2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41" y="1134"/>
              <a:ext cx="30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Image1" descr="На головну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341" y="1854"/>
              <a:ext cx="300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="" val="4046528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13564195</TotalTime>
  <Words>963</Words>
  <Application>Microsoft Office PowerPoint</Application>
  <PresentationFormat>Экран (4:3)</PresentationFormat>
  <Paragraphs>149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Закон об образовании (ст.63)</vt:lpstr>
      <vt:lpstr>Слайд 3</vt:lpstr>
      <vt:lpstr>Слайд 4</vt:lpstr>
      <vt:lpstr>ГЦМК</vt:lpstr>
      <vt:lpstr>Практикумы по переходу на 5-балльную систему оценивания</vt:lpstr>
      <vt:lpstr>Слайд 7</vt:lpstr>
      <vt:lpstr>Осень в детском учреждении «Мир»</vt:lpstr>
      <vt:lpstr>Слайд 9</vt:lpstr>
      <vt:lpstr>Учебно-методические объединения</vt:lpstr>
      <vt:lpstr>Конкурс-защита  научно-исследовательских работ  в рамках  МАН</vt:lpstr>
      <vt:lpstr>Слайд 12</vt:lpstr>
      <vt:lpstr>Слайд 13</vt:lpstr>
      <vt:lpstr>Слайд 14</vt:lpstr>
      <vt:lpstr>Работа Web-коллегиума креативной педагогики                                                             (дистанционный формат) </vt:lpstr>
      <vt:lpstr> Переименование «История Украины» в предмет «История Отечества» </vt:lpstr>
      <vt:lpstr>Слайд 17</vt:lpstr>
      <vt:lpstr>І ОТКРЫТАЯ РЕСПУБЛИКАНСКАЯ НАУЧНО-ПРАКТИЧЕСКАЯ КОНФЕРЕНЦИЯ УЧАЩЕЙСЯ И СТУДЕНЧЕСКОЙ МОЛОДЕЖИ, УЧИТЕЛЕЙ ОБЩЕОБРАЗОВАТЕЛЬНЫХ УЧЕБНЫХ ЗАВЕДЕНИЙ И УЧРЕЖДЕНИЙ ДОПОЛНИТЕЛЬНОГО (ВНЕШКОЛЬНОГО) ОБРАЗОВАНИЯ  «ЭКОЛОГИЯ И ЗДОРОВЬЕ» в рамках мероприятий,  посвященных 70-летию Победы  в Великой Отечественной войне (Кондратюк С.В., Вирченко А.Г.) </vt:lpstr>
      <vt:lpstr>Профессиональный конкурс  «45 минут славы»</vt:lpstr>
      <vt:lpstr>Повышение квалификации руководящих и педагогических кадров при Донецком ИППО  в 2015 году  Нормативная база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Мониторинг качества образования</vt:lpstr>
      <vt:lpstr>Слайд 31</vt:lpstr>
      <vt:lpstr>Декабрь 2015 - 1 съезд работников образования Донецкой Народной Республики</vt:lpstr>
    </vt:vector>
  </TitlesOfParts>
  <Company>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Akeno</cp:lastModifiedBy>
  <cp:revision>740</cp:revision>
  <dcterms:created xsi:type="dcterms:W3CDTF">2011-07-21T06:25:31Z</dcterms:created>
  <dcterms:modified xsi:type="dcterms:W3CDTF">2015-03-12T07:50:46Z</dcterms:modified>
</cp:coreProperties>
</file>