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1" r:id="rId2"/>
    <p:sldId id="256" r:id="rId3"/>
    <p:sldId id="269" r:id="rId4"/>
    <p:sldId id="257" r:id="rId5"/>
    <p:sldId id="271" r:id="rId6"/>
    <p:sldId id="272" r:id="rId7"/>
    <p:sldId id="270" r:id="rId8"/>
    <p:sldId id="258" r:id="rId9"/>
    <p:sldId id="259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Повестка дня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858312" cy="5114948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Закон ДНР «Об образовании». Основные статьи и направления </a:t>
            </a:r>
          </a:p>
          <a:p>
            <a:pPr marL="514350" indent="-514350">
              <a:buNone/>
            </a:pPr>
            <a:r>
              <a:rPr lang="ru-RU" dirty="0" smtClean="0"/>
              <a:t>			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Федоренко А.Н., директор школы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Об основных направлениях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методической службы ОШ №2 в 2014-2015 учебном году 	</a:t>
            </a:r>
            <a:r>
              <a:rPr lang="ru-RU" dirty="0" smtClean="0"/>
              <a:t>		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Слоквина Е.А., зам.директора по УВР, 			Разумова А.В., учитель истории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Пострессовый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синдром и его последствия 	</a:t>
            </a:r>
            <a:r>
              <a:rPr lang="ru-RU" dirty="0" smtClean="0"/>
              <a:t>			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Бывалина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Т.С., социальный педагог 			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Василишена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В.Н., учитель основ здоровья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 Донецке Провозглашена Народная Республика - Страница 72 -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321993"/>
            <a:ext cx="1500166" cy="15360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551766" cy="9906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СТАТЬЯ 15.</a:t>
            </a:r>
            <a:r>
              <a:rPr lang="ru-RU" b="1" dirty="0" smtClean="0"/>
              <a:t> ФОРМЫ ПОЛУЧЕНИЯ ОБРАЗОВАНИЯ И ФОРМЫ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643998" cy="5257800"/>
          </a:xfrm>
        </p:spPr>
        <p:txBody>
          <a:bodyPr>
            <a:normAutofit fontScale="92500" lnSpcReduction="20000"/>
          </a:bodyPr>
          <a:lstStyle/>
          <a:p>
            <a:pPr hangingPunct="0">
              <a:buNone/>
            </a:pPr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Пункт 3. Обучение в форме семейного образования и самообразования осуществляется </a:t>
            </a:r>
          </a:p>
          <a:p>
            <a:pPr>
              <a:buNone/>
            </a:pPr>
            <a:endParaRPr lang="ru-RU" sz="200" dirty="0" smtClean="0"/>
          </a:p>
          <a:p>
            <a:r>
              <a:rPr lang="ru-RU" sz="4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правом последующего прохождения в соответствии с частью 3 статьи 35 настоящего закона «Об образовании» промежуточной и итоговой государственной аттестации в организациях, осуществляющих образовательную деятельность.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 Донецке Провозглашена Народная Республика - Страница 72 -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541427"/>
            <a:ext cx="1285852" cy="13165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 </a:t>
            </a:r>
            <a:r>
              <a:rPr lang="ru-RU" b="1" u="sng" dirty="0" smtClean="0"/>
              <a:t>СТАТЬЯ 21.</a:t>
            </a:r>
            <a:r>
              <a:rPr lang="ru-RU" b="1" dirty="0" smtClean="0"/>
              <a:t>     ТИПЫ ОБРАЗОВАТЕЛЬНЫХ ОРГАНИЗАЦИЙ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71612"/>
            <a:ext cx="8643998" cy="5043510"/>
          </a:xfrm>
        </p:spPr>
        <p:txBody>
          <a:bodyPr>
            <a:normAutofit fontScale="62500" lnSpcReduction="20000"/>
          </a:bodyPr>
          <a:lstStyle/>
          <a:p>
            <a:pPr lvl="1" hangingPunct="0"/>
            <a:r>
              <a:rPr lang="ru-RU" sz="4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общеобразовательная организация - образовательная организация, осуществляющая в качестве основной цели ее деятельности образовательную деятельность по образовательным программам начального общего, основного общего и (или) среднего общего образования; </a:t>
            </a:r>
          </a:p>
          <a:p>
            <a:pPr>
              <a:buNone/>
            </a:pP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 hangingPunct="0"/>
            <a:r>
              <a:rPr lang="ru-RU" sz="4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профессиональная образовательная организация - образовательная организация, осуществляющая в качестве основной цели ее деятельности образовательную деятельность по образовательным программам среднего профессионального образования;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 Донецке Провозглашена Народная Республика - Страница 72 -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541427"/>
            <a:ext cx="1285852" cy="13165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СТАТЬЯ 24. СТРУКТУРА ОБРАЗОВАТЕЛЬНОЙ ОРГАНИЗАЦИИ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858312" cy="5114948"/>
          </a:xfrm>
        </p:spPr>
        <p:txBody>
          <a:bodyPr>
            <a:normAutofit fontScale="62500" lnSpcReduction="20000"/>
          </a:bodyPr>
          <a:lstStyle/>
          <a:p>
            <a:pPr lvl="0" hangingPunct="0">
              <a:buNone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Образовательные организации самостоятельны в формировании своей структуры. </a:t>
            </a:r>
          </a:p>
          <a:p>
            <a:pPr lvl="0" hangingPunct="0">
              <a:buNone/>
            </a:pPr>
            <a:r>
              <a:rPr lang="ru-RU" dirty="0" smtClean="0"/>
              <a:t> 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Образовательная организация может иметь в своей структуре различные структурные подразделения, обеспечивающие осуществление образовательной деятельности с учетом уровня, вида и направленности реализуемых образовательных </a:t>
            </a:r>
          </a:p>
          <a:p>
            <a:pPr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Программ, формы обучения и режима пребывания обучающихся (филиалы, отделения, факультеты, институты, центры, кафедры, подготовительные отделения и курсы, научно-исследовательские, методические и учебно-методические подразделения, лаборатории, конструкторские бюро, учебные и учебно-производственные мастерские, учебно-опытные хозяйства, учебные полигоны, учебные базы практики, студенческие спортивные клубы, школьные спортивные клубы, общежития, интернаты, психологические и социально-педагогические службы, обеспечивающие социальную адаптацию и реабилитацию нуждающихся в ней обучающихся, и иные предусмотренные        локальными нормативными актами образовательной                 организации структурные подразделения).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8600"/>
            <a:ext cx="8572560" cy="990600"/>
          </a:xfrm>
        </p:spPr>
        <p:txBody>
          <a:bodyPr>
            <a:noAutofit/>
          </a:bodyPr>
          <a:lstStyle/>
          <a:p>
            <a:r>
              <a:rPr lang="ru-RU" sz="3200" b="1" u="sng" dirty="0" smtClean="0"/>
              <a:t>СТАТЬЯ 26.</a:t>
            </a:r>
            <a:r>
              <a:rPr lang="ru-RU" sz="3200" b="1" dirty="0" smtClean="0"/>
              <a:t> ИНФОРМАЦИОННАЯ ОТКРЫТОСТЬ ОБРАЗОВАТЕЛЬНОЙ ОРГАНИЗАЦИИ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43050"/>
            <a:ext cx="9001156" cy="449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Образовательные организации формируют открытые и общедоступные информационные ресурсы, содержащие информацию об их деятельности, и обеспечивают доступ к таким ресурсам посредством размещения их в информационно-телекоммуникационных сетях, в том числе на официальном сайте образовательной организации в сети «Интернет».</a:t>
            </a:r>
          </a:p>
        </p:txBody>
      </p:sp>
      <p:pic>
        <p:nvPicPr>
          <p:cNvPr id="4" name="Picture 2" descr="В Донецке Провозглашена Народная Республика - Страница 72 -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541427"/>
            <a:ext cx="1285852" cy="1316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СТАТЬЯ 30.</a:t>
            </a:r>
            <a:r>
              <a:rPr lang="ru-RU" b="1" dirty="0" smtClean="0"/>
              <a:t> ОБУЧАЮЩИЕСЯ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929718" cy="4972072"/>
          </a:xfrm>
        </p:spPr>
        <p:txBody>
          <a:bodyPr>
            <a:normAutofit fontScale="92500" lnSpcReduction="20000"/>
          </a:bodyPr>
          <a:lstStyle/>
          <a:p>
            <a:pPr hangingPunct="0">
              <a:buNone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 обучающимся в зависимости от уровня осваиваемой образовательной программы, формы обучения, режима пребывания в образовательной организации относятся:</a:t>
            </a:r>
          </a:p>
          <a:p>
            <a:pPr>
              <a:buNone/>
            </a:pPr>
            <a:endParaRPr lang="ru-RU" sz="1100" dirty="0" smtClean="0"/>
          </a:p>
          <a:p>
            <a:pPr lvl="0" hangingPunct="0">
              <a:buNone/>
            </a:pP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учащиеся - лица, осваивающие образовательные программы начального общего, основного общего или среднего общего образования, дополнительные общеобразовательные программы,</a:t>
            </a:r>
          </a:p>
          <a:p>
            <a:pPr>
              <a:buNone/>
            </a:pP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экстерны - лица, зачисленные в организацию, осуществляющую образовательную деятельность по имеющим государственную аккредитацию образовательным программам, для прохождения промежуточной и государственной           итоговой аттестации.</a:t>
            </a:r>
          </a:p>
        </p:txBody>
      </p:sp>
      <p:pic>
        <p:nvPicPr>
          <p:cNvPr id="4" name="Picture 2" descr="В Донецке Провозглашена Народная Республика - Страница 72 -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541427"/>
            <a:ext cx="1285852" cy="1316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8600"/>
            <a:ext cx="8643998" cy="9906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СТАТЬЯ 57.</a:t>
            </a:r>
            <a:r>
              <a:rPr lang="ru-RU" sz="2800" b="1" dirty="0" smtClean="0"/>
              <a:t> ДОКУМЕНТЫ ОБ ОБРАЗОВАНИИ И (ИЛИ) </a:t>
            </a:r>
            <a:br>
              <a:rPr lang="ru-RU" sz="2800" b="1" dirty="0" smtClean="0"/>
            </a:br>
            <a:r>
              <a:rPr lang="ru-RU" sz="2800" b="1" dirty="0" smtClean="0"/>
              <a:t>О КВАЛИФИКАЦИИ. ДОКУМЕНТЫ ОБ ОБУЧЕНИИ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71612"/>
            <a:ext cx="8643998" cy="5072098"/>
          </a:xfrm>
        </p:spPr>
        <p:txBody>
          <a:bodyPr>
            <a:normAutofit lnSpcReduction="10000"/>
          </a:bodyPr>
          <a:lstStyle/>
          <a:p>
            <a:pPr hangingPunct="0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Пункт 2. Документ об образовании, выдаваемый лицам, успешно прошедшим государственную итоговую аттестацию, подтверждает получение общего образования следующего уровня: </a:t>
            </a:r>
          </a:p>
          <a:p>
            <a:pPr hangingPunct="0">
              <a:lnSpc>
                <a:spcPct val="110000"/>
              </a:lnSpc>
              <a:buNone/>
            </a:pPr>
            <a:endParaRPr lang="ru-RU" sz="1200" dirty="0" smtClean="0"/>
          </a:p>
          <a:p>
            <a:pPr hangingPunct="0">
              <a:buNone/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основное общее образование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(подтверждается аттестатом об основном общем образовании); </a:t>
            </a:r>
          </a:p>
          <a:p>
            <a:pPr>
              <a:buNone/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среднее общее образование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(подтверждается аттестатом о     среднем общем образовании).</a:t>
            </a:r>
          </a:p>
        </p:txBody>
      </p:sp>
      <p:pic>
        <p:nvPicPr>
          <p:cNvPr id="4" name="Picture 2" descr="В Донецке Провозглашена Народная Республика - Страница 72 -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541427"/>
            <a:ext cx="1285852" cy="1316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 Донецке Провозглашена Народная Республика - Страница 72 -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541427"/>
            <a:ext cx="1285852" cy="13165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СТАТЬЯ 60. ОБЩЕЕ 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43050"/>
            <a:ext cx="8501122" cy="449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Пункт 1. Образовательные программы дошкольного, начального общего, основного общего и среднего общего образования являются преемственными.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 Донецке Провозглашена Народная Республика - Страница 72 -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541427"/>
            <a:ext cx="1285852" cy="13165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u="sng" dirty="0" smtClean="0"/>
              <a:t>СТАТЬЯ 64. </a:t>
            </a:r>
            <a:r>
              <a:rPr lang="ru-RU" sz="2800" b="1" dirty="0" smtClean="0"/>
              <a:t>ОРГАНИЗАЦИЯ ПРИЕМА НА ОБУЧЕНИЕ ПО ОСНОВНЫМ ОБЩЕОБРАЗОВАТЕЛЬНЫМ ПРОГРАММАМ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715436" cy="50435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Пункт 1. Получение дошкольного образования в образовательных организациях может начинаться по достижении детьми возраста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двух месяцев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Получение начального общего образования в образовательных организациях начинается по достижении детьми возраста шести лет и шести месяцев при отсутствии противопоказаний по состоянию здоровья, но не позже достижения ими возраста восьми лет. По заявлению родителей (законных представителей) детей учредитель образовательной организации вправе разрешить прием детей в образовательную организацию на обучение по образовательным программам начального общего образования в более              раннем или более позднем возрасте.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Повестка дня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858312" cy="5114948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Закон ДНР «Об образовании». Основные статьи и направления </a:t>
            </a:r>
          </a:p>
          <a:p>
            <a:pPr marL="514350" indent="-514350">
              <a:buNone/>
            </a:pPr>
            <a:r>
              <a:rPr lang="ru-RU" dirty="0" smtClean="0"/>
              <a:t>			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Федоренко А.Н., директор школы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Об основных направлениях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методической службы ОШ №2 в 2014-2015 учебном году 	</a:t>
            </a:r>
            <a:r>
              <a:rPr lang="ru-RU" dirty="0" smtClean="0"/>
              <a:t>		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Слоквина Е.А., зам.директора по УВР, 			Разумова А.В., учитель истории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Пострессовый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синдром и его последствия 	</a:t>
            </a:r>
            <a:r>
              <a:rPr lang="ru-RU" dirty="0" smtClean="0"/>
              <a:t>			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Бывалина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Т.С., социальный педагог 			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Василишена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В.Н., учитель основ здоровья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43050"/>
            <a:ext cx="9144000" cy="385765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Донецкой Народной Республики  «Об образовании»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9330" name="Picture 2" descr="Антимайдан. Гражданская война на Украин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85728"/>
            <a:ext cx="3003398" cy="20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Наради\11.03.2015\ДНР закон\Page2.jpg"/>
          <p:cNvPicPr>
            <a:picLocks noChangeAspect="1" noChangeArrowheads="1"/>
          </p:cNvPicPr>
          <p:nvPr/>
        </p:nvPicPr>
        <p:blipFill>
          <a:blip r:embed="rId2" cstate="print"/>
          <a:srcRect l="7245" t="4622" r="7245" b="46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В Донецке Провозглашена Народная Республика - Страница 72 -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9288" y="5214950"/>
            <a:ext cx="1604711" cy="16430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	2.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ОСНОВНЫЕ  ПОНЯТИЯ,           ИСПОЛЬЗУЕМЫЕ  В НАСТОЯЩЕМ ЗАКОНЕ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600200"/>
            <a:ext cx="8051700" cy="44958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именно: образование, воспитание, обучение, уровень образования, государственный образовательный стандарт, качество образования, обучающийся - физическое лицо, осваивающее образовательную программу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Наради\11.03.2015\ДНР закон\Page3.jpg"/>
          <p:cNvPicPr>
            <a:picLocks noChangeAspect="1" noChangeArrowheads="1"/>
          </p:cNvPicPr>
          <p:nvPr/>
        </p:nvPicPr>
        <p:blipFill>
          <a:blip r:embed="rId2" cstate="print"/>
          <a:srcRect l="7245" t="4622" r="7245" b="46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Наради\11.03.2015\ДНР закон\Page5.jpg"/>
          <p:cNvPicPr>
            <a:picLocks noChangeAspect="1" noChangeArrowheads="1"/>
          </p:cNvPicPr>
          <p:nvPr/>
        </p:nvPicPr>
        <p:blipFill>
          <a:blip r:embed="rId2" cstate="print"/>
          <a:srcRect l="7245" t="4622" r="7245" b="46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Наради\11.03.2015\ДНР закон\Page7.jpg"/>
          <p:cNvPicPr>
            <a:picLocks noChangeAspect="1" noChangeArrowheads="1"/>
          </p:cNvPicPr>
          <p:nvPr/>
        </p:nvPicPr>
        <p:blipFill>
          <a:blip r:embed="rId2" cstate="print"/>
          <a:srcRect l="7245" t="4622" r="7245" b="46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 Донецке Провозглашена Народная Республика - Страница 72 -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9060" y="5286388"/>
            <a:ext cx="1534940" cy="15716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</a:t>
            </a:r>
            <a:r>
              <a:rPr lang="ru-RU" b="1" u="sng" dirty="0" smtClean="0"/>
              <a:t>СТАТЬЯ 8.</a:t>
            </a:r>
            <a:r>
              <a:rPr lang="ru-RU" b="1" dirty="0" smtClean="0"/>
              <a:t>     СТРУКТУРА </a:t>
            </a:r>
            <a:br>
              <a:rPr lang="ru-RU" b="1" dirty="0" smtClean="0"/>
            </a:br>
            <a:r>
              <a:rPr lang="ru-RU" b="1" dirty="0" smtClean="0"/>
              <a:t>СИСТЕМЫ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551766" cy="5043510"/>
          </a:xfrm>
        </p:spPr>
        <p:txBody>
          <a:bodyPr>
            <a:normAutofit fontScale="92500"/>
          </a:bodyPr>
          <a:lstStyle/>
          <a:p>
            <a:pPr hangingPunct="0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Пункт 4. В Донецкой Народной Республике устанавливаются следующие уровни </a:t>
            </a:r>
          </a:p>
          <a:p>
            <a:r>
              <a:rPr lang="ru-RU" sz="4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общего образования: </a:t>
            </a:r>
          </a:p>
          <a:p>
            <a:r>
              <a:rPr lang="ru-RU" sz="4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дошкольное образование; </a:t>
            </a:r>
          </a:p>
          <a:p>
            <a:r>
              <a:rPr lang="ru-RU" sz="4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начальное общее образование; </a:t>
            </a:r>
          </a:p>
          <a:p>
            <a:r>
              <a:rPr lang="ru-RU" sz="4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основное общее образование; </a:t>
            </a:r>
          </a:p>
          <a:p>
            <a:r>
              <a:rPr lang="ru-RU" sz="4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среднее общее образование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 Донецке Провозглашена Народная Республика - Страница 72 -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321993"/>
            <a:ext cx="1500166" cy="15360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СТАТЬЯ 12.</a:t>
            </a:r>
            <a:r>
              <a:rPr lang="ru-RU" b="1" dirty="0" smtClean="0"/>
              <a:t> ЯЗЫК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600200"/>
            <a:ext cx="8337452" cy="44958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Донецкой Народной Республике гарантируется получение образования на русском языке, а также выбор языка обучения и воспитания в пределах возможностей, предоставляемых системой образования и осуществление на нём образовательной деятельности.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</TotalTime>
  <Words>534</Words>
  <PresentationFormat>Экран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Обычная</vt:lpstr>
      <vt:lpstr>Повестка дня</vt:lpstr>
      <vt:lpstr>Закон Донецкой Народной Республики  «Об образовании»</vt:lpstr>
      <vt:lpstr>Слайд 3</vt:lpstr>
      <vt:lpstr>     СТАТЬЯ 2. ОСНОВНЫЕ  ПОНЯТИЯ,           ИСПОЛЬЗУЕМЫЕ  В НАСТОЯЩЕМ ЗАКОНЕ</vt:lpstr>
      <vt:lpstr>Слайд 5</vt:lpstr>
      <vt:lpstr>Слайд 6</vt:lpstr>
      <vt:lpstr>Слайд 7</vt:lpstr>
      <vt:lpstr>    СТАТЬЯ 8.     СТРУКТУРА  СИСТЕМЫ ОБРАЗОВАНИЯ</vt:lpstr>
      <vt:lpstr>СТАТЬЯ 12. ЯЗЫК ОБРАЗОВАНИЯ</vt:lpstr>
      <vt:lpstr>СТАТЬЯ 15. ФОРМЫ ПОЛУЧЕНИЯ ОБРАЗОВАНИЯ И ФОРМЫ ОБУЧЕНИЯ</vt:lpstr>
      <vt:lpstr>      СТАТЬЯ 21.     ТИПЫ ОБРАЗОВАТЕЛЬНЫХ ОРГАНИЗАЦИЙ</vt:lpstr>
      <vt:lpstr>СТАТЬЯ 24. СТРУКТУРА ОБРАЗОВАТЕЛЬНОЙ ОРГАНИЗАЦИИ</vt:lpstr>
      <vt:lpstr>СТАТЬЯ 26. ИНФОРМАЦИОННАЯ ОТКРЫТОСТЬ ОБРАЗОВАТЕЛЬНОЙ ОРГАНИЗАЦИИ</vt:lpstr>
      <vt:lpstr>СТАТЬЯ 30. ОБУЧАЮЩИЕСЯ</vt:lpstr>
      <vt:lpstr>СТАТЬЯ 57. ДОКУМЕНТЫ ОБ ОБРАЗОВАНИИ И (ИЛИ)  О КВАЛИФИКАЦИИ. ДОКУМЕНТЫ ОБ ОБУЧЕНИИ</vt:lpstr>
      <vt:lpstr>СТАТЬЯ 60. ОБЩЕЕ ОБРАЗОВАНИЕ</vt:lpstr>
      <vt:lpstr>СТАТЬЯ 64. ОРГАНИЗАЦИЯ ПРИЕМА НА ОБУЧЕНИЕ ПО ОСНОВНЫМ ОБЩЕОБРАЗОВАТЕЛЬНЫМ ПРОГРАММАМ</vt:lpstr>
      <vt:lpstr>Повестка дня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 Донецкой Народной Республики  «Об образовании»</dc:title>
  <cp:lastModifiedBy>user</cp:lastModifiedBy>
  <cp:revision>9</cp:revision>
  <dcterms:modified xsi:type="dcterms:W3CDTF">2015-03-11T07:01:08Z</dcterms:modified>
</cp:coreProperties>
</file>